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96" r:id="rId6"/>
    <p:sldId id="259" r:id="rId7"/>
    <p:sldId id="285" r:id="rId8"/>
    <p:sldId id="294" r:id="rId9"/>
    <p:sldId id="295" r:id="rId10"/>
    <p:sldId id="293" r:id="rId11"/>
    <p:sldId id="287" r:id="rId12"/>
    <p:sldId id="288" r:id="rId13"/>
    <p:sldId id="289" r:id="rId14"/>
    <p:sldId id="286" r:id="rId15"/>
    <p:sldId id="290" r:id="rId16"/>
    <p:sldId id="291" r:id="rId17"/>
    <p:sldId id="292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C"/>
    <a:srgbClr val="B5B0AC"/>
    <a:srgbClr val="6F6258"/>
    <a:srgbClr val="E5E5E5"/>
    <a:srgbClr val="EC6D86"/>
    <a:srgbClr val="E6005B"/>
    <a:srgbClr val="9E043D"/>
    <a:srgbClr val="BB3F07"/>
    <a:srgbClr val="C7D533"/>
    <a:srgbClr val="821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7"/>
    <p:restoredTop sz="94726"/>
  </p:normalViewPr>
  <p:slideViewPr>
    <p:cSldViewPr snapToGrid="0" snapToObjects="1">
      <p:cViewPr varScale="1">
        <p:scale>
          <a:sx n="120" d="100"/>
          <a:sy n="120" d="100"/>
        </p:scale>
        <p:origin x="50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8T13:19:17.203"/>
    </inkml:context>
    <inkml:brush xml:id="br0">
      <inkml:brushProperty name="width" value="0.05" units="cm"/>
      <inkml:brushProperty name="height" value="0.05" units="cm"/>
      <inkml:brushProperty name="color" value="#D8D8D8"/>
    </inkml:brush>
  </inkml:definitions>
  <inkml:trace contextRef="#ctx0" brushRef="#br0">177 126 24575,'69'8'0,"-45"-6"0,44 6 0,-59-8 0,0 4 0,0-3 0,0 3 0,0-4 0,0 0 0,0 0 0,0 0 0,0 0 0,0 0 0,0 0 0,0 0 0,0 0 0,0 0 0,4 0 0,-3 0 0,3 0 0,-4 0 0,0 0 0,0 0 0,0 0 0,0 0 0,0 0 0,4 0 0,-3 0 0,3 0 0,-4-4 0,0 3 0,4-3 0,-3 4 0,3 0 0,-4 0 0,4 0 0,-2 0 0,2 0 0,-4 0 0,0 0 0,4 0 0,1 0 0,0 0 0,-1 0 0,-4 0 0,0 0 0,0 0 0,0 0 0,0 0 0,0 0 0,0 0 0,0-4 0,4 3 0,-3-3 0,3 4 0,-4 0 0,0 0 0,0 0 0,0 0 0,0 0 0,0 0 0,0 0 0,0 0 0,0 0 0,0 0 0,0-4 0,0 3 0,0-3 0,0 4 0,0 0 0,-4-4 0,-9 3 0,-2-3 0,-7 4 0,4 0 0,0 0 0,0 0 0,0 0 0,-4 0 0,-1 0 0,-4 0 0,0 0 0,-49 0 0,36 0 0,-36 0 0,53 0 0,-3 0 0,7 0 0,-7 0 0,3 0 0,-4 0 0,-29 9 0,21-6 0,-21 6 0,29-5 0,4-3 0,1 3 0,4-4 0,0 0 0,0 0 0,-4 0 0,-1 0 0,0 0 0,1 0 0,4-4 0,0 3 0,-4-7 0,3 7 0,-3-3 0,0 4 0,3 0 0,-3 0 0,4 0 0,0 0 0,0 0 0,0 0 0,0 0 0,0 0 0,0 0 0,0 0 0,0 0 0,0 0 0,0 0 0,0 0 0,4-4 0,-4 3 0,4-3 0,-4 0 0,8 3 0,2-3 0,12 4 0,2 0 0,32-10 0,-12 2 0,44-3 0,-44 2 0,42 8 0,-52-7 0,23 7 0,-34-3 0,-1 4 0,-4 0 0,-4-4 0,3 3 0,-3-3 0,4 4 0,0 0 0,0 0 0,0 0 0,0 0 0,0 0 0,0 0 0,0 0 0,0 0 0,4-4 0,-3 3 0,-1-7 0,-9 2 0,-9 1 0,-1-3 0,-17 7 0,1-3 0,-14-1 0,-19 3 0,24-4 0,-42 6 0,42 0 0,-15 0 0,27 0 0,6 0 0,7 0 0,-7 0 0,7 0 0,-3 4 0,0-3 0,-2 3 0,1-4 0,1 0 0,4 4 0,-4-3 0,3 3 0,-7 0 0,-6-3 0,6 7 0,-5-7 0,9 7 0,3-7 0,1 7 0,5-3 0,4 4 0,4-4 0,-3 3 0,7-7 0,-7 7 0,7-3 0,-3 4 0,37 6 0,9 0 0,3-3 0,23-3 0,-22-9 0,29 0 0,-20 0 0,-18 0 0,-19 0 0,-25-4 0,-3 3 0,-9-7 0,-7 7 0,3-7 0,-34 7 0,13-3 0,-24 4 0,-40 0 0,5 0 0,-5 0 0,36 0 0,46 0 0,11 4 0,-2 1 0,12 4 0,1-4 0,0 3 0,3-7 0,1 7 0,5-7 0,73 16 0,-42-14 0,13 4 0,2-1 0,5-6 0,-1 0 0,-18 0 0,-32 0 0,-15 0 0,-8 4 0,0-3 0,-4 3 0,-1 0 0,0-3 0,1 3 0,4-4 0,4 4 0,-3-3 0,11 3 0,-2-4 0,12 0 0,1 0 0,34 0 0,-23-4 0,32-3 0,13-9 0,-21 7 0,2-2 0,-3 1 0,-13 4 0,9-5 0,-31 7 0,-4 0 0,0 3 0,0-3 0,0 4 0,0 0 0,0 0 0,0 0 0,4 0 0,-3-4 0,-1-1 0,-5-4 0,-8 4 0,3-3 0,5 7 0,2-7 0,7 7 0,0-3 0,-3 0 0,3 3 0,10-3 0,-11 4 0,24 0 0,-23 0 0,9 0 0,-13 0 0,0 0 0,0 0 0,-4 4 0,3-3 0,-11-1 0,2-1 0,-12-7 0,-10 7 0,2-3 0,-6 4 0,-1 0 0,-22 0 0,5 0 0,-4 0 0,21 0 0,10 0 0,8 4 0,6 1 0,9 4 0,4 0 0,0-4 0,4 3 0,1-7 0,4 3 0,0-4 0,0 0 0,-4 0 0,3-4 0,-7 3 0,3-3 0,-4 4 0,-4-4 0,-1-1 0,-8 0 0,-1 1 0,-4 4 0,-4 0 0,3 0 0,-3 0 0,0 4 0,3-3 0,1 7 0,5-3 0,8 4 0,1 0 0,0 0 0,3-4 0,-7 3 0,11-3 0,-6 0 0,7 3 0,-4-7 0,0 3 0,4-4 0,-3 0 0,3 0 0,-4 0 0,0 0 0,0-4 0,0 3 0,-4-7 0,3 7 0,-3-7 0,4 3 0,-4-4 0,3 0 0,-3 4 0,0-3 0,-1 3 0,-4-4 0,-4 4 0,3-3 0,-7 3 0,-1-4 0,-34-5 0,22 8 0,-35-4 0,10 10 0,-19 0 0,15 0 0,-46 12 0,60-10 0,-33 14 0,41-15 0,14 3 0,1-4 0,4 0 0,0 0 0,0 0 0,4 4 0,-3-3 0,3 3 0,-4-4 0,0 0 0,0 0 0,0 4 0,0-3 0,0 3 0,0-4 0,8 4 0,2-3 0,8 3 0,4-4 0,-3 0 0,7 0 0,46 0 0,-33 0 0,28-5 0,0-2 0,-27 5 0,32-14 0,-46 15 0,-11-7 0,-2 3 0,-9-4 0,-4 4 0,-4-3 0,-1 7 0,-53-14 0,27 12 0,-39-9 0,39 12 0,-39 0 0,43 4 0,-26-3 0,53 3 0,0-4 0,0 0 0,0 0 0,4 4 0,1 1 0,8 0 0,-3 4 0,7-4 0,-7 4 0,7-4 0,-7 3 0,7-3 0,-3 4 0,4-4 0,-4 3 0,-1-7 0,-4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8T13:19:28.115"/>
    </inkml:context>
    <inkml:brush xml:id="br0">
      <inkml:brushProperty name="width" value="0.05" units="cm"/>
      <inkml:brushProperty name="height" value="0.05" units="cm"/>
      <inkml:brushProperty name="color" value="#D8D8D8"/>
    </inkml:brush>
  </inkml:definitions>
  <inkml:trace contextRef="#ctx0" brushRef="#br0">440 224 24575,'-9'0'0,"4"4"0,-3-3 0,3 3 0,0 0 0,-3-3 0,3 3 0,-4-4 0,0 0 0,0 0 0,0 0 0,8 0 0,6 0 0,38 0 0,19 0 0,10 0 0,8-7 0,3 0 0,7 6 0,-3-2 0,-21-7 0,-8 1 0,1 7 0,-28-4 0,-4 6 0,-13 0 0,-1 0 0,-4 0 0,0 0 0,0 0 0,-4-4 0,-5 3 0,-5-7 0,-76-18 0,0 4 0,17 2 0,0 2 0,-20 4 0,-15 5 0,29 9 0,-14 0 0,25 0 0,33 0 0,3 0 0,14 4 0,0-3 0,12 3 0,-1-4 0,41 5 0,20 4 0,-12-1 0,3 0 0,21 1 0,3-1 0,-5-1 0,-3-1 0,-14-6 0,-3 0 0,26 0 0,-16 0 0,-58 0 0,-10 0 0,-19 0 0,-45 0 0,19 6 0,-8-2 0,-2 5 0,-10 18 0,20-15 0,-3 1 0,-1 10 0,4-2 0,-10-2 0,-7 5 0,53-16 0,9-7 0,6 3 0,22-4 0,42 0 0,5 0 0,-10-10 0,3-3 0,26-2 0,-16-3 0,-3-2 0,5 2 0,14 0 0,-62 7 0,-8 2 0,-5 4 0,-1 1 0,-4 0 0,0 3 0,-12-11 0,1 6 0,-25-9 0,1 9 0,-53-11 0,26 15 0,-3 1 0,-10-5 0,-1 1 0,0 4 0,5 2 0,-22-1 0,34 0 0,22 0 0,14 4 0,1-3 0,12 7 0,2-7 0,22 9 0,23 0 0,18-1 0,-13-4 0,2-1 0,36-4 0,-14 0 0,-18 0 0,-37 0 0,8 0 0,-10 0 0,0 0 0,-8-4 0,-6-1 0,-9-4 0,-8 0 0,-1 4 0,-34-8 0,13 10 0,-23-2 0,-2 1 0,15 4 0,-21 3 0,-4 5 0,-9 18 0,3-9 0,0 12 0,64-24 0,-11 2 0,14 1 0,0-7 0,0 3 0,0 0 0,0-3 0,0 7 0,0-7 0,0 3 0,0 0 0,0-3 0,0 3 0,0-4 0,0 0 0,4 4 0,-3-3 0,3 3 0,-4-4 0,-4 0 0,3 0 0,1-4 0,5-1 0,4-8 0,4 7 0,1-10 0,28-14 0,-14 7 0,29-19 0,-28 27 0,8-1 0,0-1 0,-8 10 0,4-9 0,-19 15 0,-6-3 0,-42 13 0,-7 3 0,-15 0 0,15-2 0,1 1 0,0-3 0,-2 3 0,3 1 0,17-4 0,-15 5 0,36-12 0,1 7 0,9-7 0,5 7 0,4-3 0,33 10 0,-11-9 0,28 3 0,-19-9 0,20 0 0,-16 0 0,6 0 0,-13 0 0,-20 0 0,10 0 0,-17 0 0,-5 0 0,-6 0 0,-42 0 0,22 0 0,-27 0 0,30 0 0,-9 0 0,-3 0 0,-1 0 0,8 0 0,18 0 0,6 0 0,21 0 0,24-9 0,-1 7 0,34-17 0,-28 11 0,2 1 0,41-15-261,-30 16 1,9 2 0,-8-1 260,-12-5 0,-2 1 0,32 8 0,-3 0 0,4-18 0,-19 17 0,-6-8 0,-29 6 0,-6 3 0,-19-7 781,-10 3-781,-9 0 0,-34-8 0,-6 11 0,-11-8 0,-14 10 0,15 0 0,-1 6 0,6-4 0,29 8 0,2-9 0,10 3 0,0-4 0,8 4 0,-2-3 0,11 3 0,-3-4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2232554" cy="65786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28/04/2026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1861CF-8442-2E57-2581-8FF8F9AFD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6057899"/>
            <a:ext cx="378585" cy="4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D99802-E73C-188F-581A-23A48C261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6057899"/>
            <a:ext cx="378585" cy="4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722F9-94B6-AC5D-7D28-77653A1FC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6057899"/>
            <a:ext cx="378585" cy="4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E71B6D-DC49-AE4C-3A44-50C05BFA4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6057899"/>
            <a:ext cx="378585" cy="4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6057899"/>
            <a:ext cx="378585" cy="450468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3F2ECD-F01F-03FD-15F9-862D6D8E2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6057899"/>
            <a:ext cx="378584" cy="4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49DA0C-45F6-FA40-9FA1-162829698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6057899"/>
            <a:ext cx="378584" cy="4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4F8FA1-C49E-2864-C9F8-635634F66B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6057899"/>
            <a:ext cx="378584" cy="4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517F34-AF24-46B0-B83D-76AA9C7D76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6057899"/>
            <a:ext cx="378584" cy="4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91C3FC-D76C-7472-6106-7C26C45E7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6057899"/>
            <a:ext cx="378584" cy="4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28/04/2026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1448D-FE4F-2AE4-153D-99DC033B3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2232554" cy="6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08058-82E5-7BCC-F807-2C691FD15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6057899"/>
            <a:ext cx="378584" cy="4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7111BA-9A0E-F35C-5EB7-199758745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6057899"/>
            <a:ext cx="378584" cy="4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1056AE-1904-4AB2-A8C1-0D9F43F5D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6057899"/>
            <a:ext cx="378584" cy="4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FEB14-1472-9DFE-D462-AEC5A4FFF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6057899"/>
            <a:ext cx="378584" cy="4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9C6916-6353-9C78-EEF5-67FE2F104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6057899"/>
            <a:ext cx="378584" cy="4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D4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6057899"/>
            <a:ext cx="378584" cy="4504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559062-1FB6-90C7-C040-87638801C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2232554" cy="6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91716-9765-62BA-437B-C8C181380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2232554" cy="6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4D4D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2232554" cy="657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4D4D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28/04/2026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3EECD-0ECE-ED5E-5212-3C9EF6CA48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2232554" cy="6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8E6512-772A-EDFD-5262-D0783030E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6057899"/>
            <a:ext cx="378585" cy="4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FDF06-1A80-1548-5B4E-BE46CA969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6057899"/>
            <a:ext cx="378585" cy="4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1992F-566F-3F4F-76E9-DBDB00863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6057899"/>
            <a:ext cx="378585" cy="4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527AEF-677D-E53C-C6D0-3F1665BED0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6057899"/>
            <a:ext cx="378585" cy="4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atentimages.storage.googleapis.com/8e/90/01/6780a23a19f23b/WO2015034820A1.pdf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C1C-DC5E-464D-8E5D-9F1A86CDD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Designing BMS-8 derivatives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7A979-F57A-8144-9955-D74341C38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04FD-1A18-E449-AAAD-5FC79BD6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42E9-89D0-D246-B0E5-635614E13D75}" type="datetime1">
              <a:rPr lang="en-GB" smtClean="0"/>
              <a:pPr/>
              <a:t>28/04/2026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7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04789-CA1A-D4EF-98D8-B5101CD64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A8A69D-38FF-6697-5E8B-E419FF1CB8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7AB2D2-A6CA-AB93-8005-C5B919A5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Starting Point: 5J8O (BMS-8 @PD-L1)</a:t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E2748-B860-CC35-A2AF-2FC6954B7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3C3C132-3DB6-66CE-1319-318122E46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710"/>
            <a:ext cx="8134565" cy="4427883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2336BC2-67EC-4477-E4DA-BD7A00214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57" y="2075791"/>
            <a:ext cx="8331513" cy="38954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A22DAC-AC78-9110-87FC-B95103EC6288}"/>
                  </a:ext>
                </a:extLst>
              </p14:cNvPr>
              <p14:cNvContentPartPr/>
              <p14:nvPr/>
            </p14:nvContentPartPr>
            <p14:xfrm>
              <a:off x="2219869" y="2243411"/>
              <a:ext cx="474120" cy="11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A22DAC-AC78-9110-87FC-B95103EC62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1229" y="2234411"/>
                <a:ext cx="491760" cy="1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123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946D0-0FA9-5F12-6222-2F7F19823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3DB06-77F3-C5E8-E71B-55565BFF6A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1533F3-5959-E056-BF4F-F8FE1432D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BMS-8 with immediate residues</a:t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32C42-F09C-F73C-3AFA-24A44C8541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A5F8C2-E3DB-16B6-9F7C-3AC1497F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34736" y="1301091"/>
            <a:ext cx="5722526" cy="452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3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C3B3D-5E22-23BF-2CF8-4DE791595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2DB66-27B9-5EC9-3CF9-A685C28D6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1881964"/>
            <a:ext cx="11306174" cy="3815574"/>
          </a:xfrm>
        </p:spPr>
        <p:txBody>
          <a:bodyPr>
            <a:normAutofit/>
          </a:bodyPr>
          <a:lstStyle/>
          <a:p>
            <a:r>
              <a:rPr lang="en-US" dirty="0"/>
              <a:t>Single-point PM6</a:t>
            </a:r>
          </a:p>
          <a:p>
            <a:r>
              <a:rPr lang="en-US" dirty="0"/>
              <a:t>Binding energies: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/>
              <a:t>Per interaction (2 pi-stacks and 1 hydrogen bond)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1B98EE-2E22-B20D-A57D-56ED2843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get to some calculations…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CB547-5D1D-9274-1A37-49E63D02D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86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F465D-A7A4-4CB4-CB18-B570B6168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7382-5012-9F63-611F-C49417724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1881964"/>
            <a:ext cx="11306174" cy="3815574"/>
          </a:xfrm>
        </p:spPr>
        <p:txBody>
          <a:bodyPr>
            <a:normAutofit/>
          </a:bodyPr>
          <a:lstStyle/>
          <a:p>
            <a:r>
              <a:rPr lang="en-US" dirty="0"/>
              <a:t>Look (again) at the BMS patent for inspiration</a:t>
            </a:r>
          </a:p>
          <a:p>
            <a:r>
              <a:rPr lang="en-US" dirty="0"/>
              <a:t>Partial optimization</a:t>
            </a:r>
          </a:p>
          <a:p>
            <a:pPr lvl="1"/>
            <a:r>
              <a:rPr lang="en-US" dirty="0"/>
              <a:t>Fixed-position residues</a:t>
            </a:r>
          </a:p>
          <a:p>
            <a:pPr lvl="1"/>
            <a:r>
              <a:rPr lang="en-US" dirty="0"/>
              <a:t>Optimized BMS-n</a:t>
            </a:r>
          </a:p>
          <a:p>
            <a:r>
              <a:rPr lang="en-US" dirty="0"/>
              <a:t>Re-calculate binding energies:</a:t>
            </a:r>
          </a:p>
          <a:p>
            <a:pPr lvl="1"/>
            <a:r>
              <a:rPr lang="en-US" dirty="0"/>
              <a:t>What drug-protein interactions change (pi-stacks, hydrogen bond)</a:t>
            </a:r>
          </a:p>
          <a:p>
            <a:pPr lvl="1"/>
            <a:r>
              <a:rPr lang="en-US" dirty="0"/>
              <a:t>How does this link to a synthesis plan?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031868-148F-ACF6-A2C4-457B7585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4DC9D-0341-1383-526A-1444FA964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A1077F-1C00-C893-248F-3D0443774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92797"/>
            <a:ext cx="5358730" cy="208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C8E7C-E262-29A3-D075-F60664218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5DA0D-3804-C385-D815-48516AA70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1881964"/>
            <a:ext cx="11306174" cy="3815574"/>
          </a:xfrm>
        </p:spPr>
        <p:txBody>
          <a:bodyPr>
            <a:normAutofit/>
          </a:bodyPr>
          <a:lstStyle/>
          <a:p>
            <a:r>
              <a:rPr lang="en-US" dirty="0"/>
              <a:t>Dr Emma Smith </a:t>
            </a:r>
          </a:p>
          <a:p>
            <a:r>
              <a:rPr lang="en-US" dirty="0"/>
              <a:t>Dr Chris Garner</a:t>
            </a:r>
          </a:p>
          <a:p>
            <a:r>
              <a:rPr lang="en-US" dirty="0"/>
              <a:t>Dr Warren Cross</a:t>
            </a:r>
          </a:p>
          <a:p>
            <a:r>
              <a:rPr lang="en-US" dirty="0"/>
              <a:t>Dr Ray Leslie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720273-5879-CE4A-F2EE-3F240EDE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29AD9-E8E0-D06F-3B25-F0A2D5479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0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16FE0-0507-6A95-D0BE-CEF02BC14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639B2-C4C1-B80C-C451-9EFF0D556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1881964"/>
            <a:ext cx="11306174" cy="3815574"/>
          </a:xfrm>
        </p:spPr>
        <p:txBody>
          <a:bodyPr>
            <a:normAutofit/>
          </a:bodyPr>
          <a:lstStyle/>
          <a:p>
            <a:r>
              <a:rPr lang="en-US" dirty="0"/>
              <a:t>Year-long “professional skills” module</a:t>
            </a:r>
          </a:p>
          <a:p>
            <a:r>
              <a:rPr lang="en-US" dirty="0"/>
              <a:t>1/6 year CP</a:t>
            </a:r>
          </a:p>
          <a:p>
            <a:r>
              <a:rPr lang="en-US" dirty="0"/>
              <a:t>Class runs as a mock-CRO in groups of 4-6 students</a:t>
            </a:r>
          </a:p>
          <a:p>
            <a:pPr lvl="1"/>
            <a:r>
              <a:rPr lang="en-US" dirty="0"/>
              <a:t>Orientation / skills </a:t>
            </a:r>
          </a:p>
          <a:p>
            <a:pPr lvl="1"/>
            <a:r>
              <a:rPr lang="en-US" dirty="0"/>
              <a:t>Computational labs</a:t>
            </a:r>
          </a:p>
          <a:p>
            <a:pPr lvl="1"/>
            <a:r>
              <a:rPr lang="en-US" dirty="0"/>
              <a:t>Synthesis </a:t>
            </a:r>
          </a:p>
          <a:p>
            <a:pPr lvl="1"/>
            <a:r>
              <a:rPr lang="en-US" dirty="0"/>
              <a:t>Presentation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BB70E6-CCD9-E14F-7D8A-EAD0BDA2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structure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934695-B298-9210-C05B-6C9445FC8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5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EE3CEA-FBFD-0A44-8784-BBA08B4B8B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6F555F-D42B-6C44-A0D8-6A3229F3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Starting Point:</a:t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2BB7F-0927-FC45-88E3-FD0CD0517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74C12-5D52-0CA0-3DDF-5FD2CB30D502}"/>
              </a:ext>
            </a:extLst>
          </p:cNvPr>
          <p:cNvSpPr txBox="1"/>
          <p:nvPr/>
        </p:nvSpPr>
        <p:spPr>
          <a:xfrm>
            <a:off x="442912" y="5662727"/>
            <a:ext cx="764746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Cheng, B.; Ren, Y.; Cao, H.; Chen, J.;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Eur. J. Medic Chem</a:t>
            </a:r>
            <a:r>
              <a:rPr lang="en-GB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199</a:t>
            </a:r>
            <a:r>
              <a:rPr lang="en-GB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, 112377 (2020)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AEEC92-254A-91D3-91B9-9736CC88D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25" y="1311252"/>
            <a:ext cx="6616149" cy="43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2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1FB0A-09A8-C13D-3C50-F1F762F76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88A595-2615-DC40-50D4-71A7221122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7465D-9647-E5EF-D19B-9AE1F920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Starting Point: BMS-8</a:t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9D6F9-EF25-F182-E28C-FFF3FFB99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9F597-2764-A995-5E07-5F42318088CD}"/>
              </a:ext>
            </a:extLst>
          </p:cNvPr>
          <p:cNvSpPr txBox="1"/>
          <p:nvPr/>
        </p:nvSpPr>
        <p:spPr>
          <a:xfrm>
            <a:off x="442912" y="5662727"/>
            <a:ext cx="764746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Cheng, B.; Ren, Y.; Cao, H.; Chen, J.;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Eur. J. Medic Chem</a:t>
            </a:r>
            <a:r>
              <a:rPr lang="en-GB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199</a:t>
            </a:r>
            <a:r>
              <a:rPr lang="en-GB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, 112377 (2020)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89B4F-E048-9557-C44F-307BABF3EB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08461" y="1989138"/>
            <a:ext cx="6975075" cy="271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1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A64FF-0B7B-8B31-A3D1-C8FEE430D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A2C82-C925-EBA2-C7E3-3CD9FC31B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1881964"/>
            <a:ext cx="11306174" cy="3815574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https://patentimages.storage.googleapis.com/8e/90/01/6780a23a19f23b/WO2015034820A1.pdf</a:t>
            </a:r>
            <a:endParaRPr lang="en-US" dirty="0"/>
          </a:p>
          <a:p>
            <a:r>
              <a:rPr lang="en-US" dirty="0"/>
              <a:t>BMS-n </a:t>
            </a:r>
          </a:p>
          <a:p>
            <a:r>
              <a:rPr lang="en-US" dirty="0"/>
              <a:t>Identify parts of the molecule that change, and get first look at a possible synthesis procedure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C018FE-3D64-CB90-EBA3-DFDA0258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look at the patent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3BC18-58E8-ADF0-47A7-C4FCDA1B6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CAC8B-DA16-2732-B778-81FDA5C87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4AD474-7170-CD71-3A57-9B54295CBB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A04F87-2B91-D7DC-4FA7-6C4F91C9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Starting Point: BMS-8</a:t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DE8EC-603A-7012-8BBA-1ECC5EDE84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B485F8-865F-0976-DC2F-C5FE0AD8C059}"/>
              </a:ext>
            </a:extLst>
          </p:cNvPr>
          <p:cNvSpPr txBox="1"/>
          <p:nvPr/>
        </p:nvSpPr>
        <p:spPr>
          <a:xfrm>
            <a:off x="442912" y="5662727"/>
            <a:ext cx="764746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Cheng, B.; Ren, Y.; Cao, H.; Chen, J.;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Eur. J. Medic Chem</a:t>
            </a:r>
            <a:r>
              <a:rPr lang="en-GB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199</a:t>
            </a:r>
            <a:r>
              <a:rPr lang="en-GB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, 112377 (2020)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5637AF-C3B7-B192-1E8C-1A0046E42A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08461" y="1989138"/>
            <a:ext cx="6975075" cy="271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6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DB5FB-64D6-BE78-A67F-529FDEDCD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2720C-2475-3C24-6F31-C104774388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0D4F1B-96F1-03A6-18A4-9D4304CF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Starting Point: BMS-8</a:t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688B1-2943-A4FD-0ABB-9F703E879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6B5FC-FC7B-C697-842D-0994B97B0F1F}"/>
              </a:ext>
            </a:extLst>
          </p:cNvPr>
          <p:cNvSpPr txBox="1"/>
          <p:nvPr/>
        </p:nvSpPr>
        <p:spPr>
          <a:xfrm>
            <a:off x="442912" y="5662727"/>
            <a:ext cx="764746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Cheng, B.; Ren, Y.; Cao, H.; Chen, J.;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Eur. J. Medic Chem</a:t>
            </a:r>
            <a:r>
              <a:rPr lang="en-GB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199</a:t>
            </a:r>
            <a:r>
              <a:rPr lang="en-GB" sz="1800" kern="1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, 112377 (2020)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1D2F36-6BC7-6CEE-1407-1B92929D2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461" y="1989138"/>
            <a:ext cx="6975076" cy="271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2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DEBA1-6061-CA1D-82CD-0F82BBB4C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331102-7991-FD6B-C931-A41153AB70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D2E4C8-D7D9-323E-09F3-561FD4D7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Starting Point: 5J8O (BMS-8 @PD-L1)</a:t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3F9B2-1972-B6E0-2F5E-04575984B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AC6CDFD-FA27-5218-C918-B0520E647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72" y="1409240"/>
            <a:ext cx="7667684" cy="48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E3AEE-F2B4-E81A-13DF-4A55F4575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EF6B94-0D7B-3CC4-B115-124AD123B5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844122-F15D-0B9A-A2F5-D07415F9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Starting Point: 5J8O (BMS-8 @PD-L1)</a:t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C6628-DDBF-5CD0-2E0F-27571A2D7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D196639-1D17-9870-AF71-CE3CF49B5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04" y="1629396"/>
            <a:ext cx="8134565" cy="442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2445769-DCDF-E517-72DF-05D8E03AAF23}"/>
                  </a:ext>
                </a:extLst>
              </p14:cNvPr>
              <p14:cNvContentPartPr/>
              <p14:nvPr/>
            </p14:nvContentPartPr>
            <p14:xfrm>
              <a:off x="4471669" y="2418011"/>
              <a:ext cx="417960" cy="8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2445769-DCDF-E517-72DF-05D8E03AAF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3029" y="2409011"/>
                <a:ext cx="435600" cy="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582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be2aa3-3237-4830-85c4-3d48417ef302">
      <Terms xmlns="http://schemas.microsoft.com/office/infopath/2007/PartnerControls"/>
    </lcf76f155ced4ddcb4097134ff3c332f>
    <TaxCatchAll xmlns="b317b901-4ab4-4161-80c3-da5df50c25b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6" ma:contentTypeDescription="Create a new document." ma:contentTypeScope="" ma:versionID="0ad50e616c6a79672937cf873fb7ddee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9a51db4e298e64aa848b7270793de636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2feffd1-2dac-401b-9bc3-5f775bbd1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c232366-5879-4361-8a3f-89451d84f99d}" ma:internalName="TaxCatchAll" ma:showField="CatchAllData" ma:web="b317b901-4ab4-4161-80c3-da5df50c25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F1859A-D475-4A9D-83E1-80A36DBA260F}">
  <ds:schemaRefs>
    <ds:schemaRef ds:uri="http://schemas.microsoft.com/office/2006/metadata/properties"/>
    <ds:schemaRef ds:uri="http://schemas.microsoft.com/office/infopath/2007/PartnerControls"/>
    <ds:schemaRef ds:uri="8dbe2aa3-3237-4830-85c4-3d48417ef302"/>
    <ds:schemaRef ds:uri="b317b901-4ab4-4161-80c3-da5df50c25bf"/>
  </ds:schemaRefs>
</ds:datastoreItem>
</file>

<file path=customXml/itemProps2.xml><?xml version="1.0" encoding="utf-8"?>
<ds:datastoreItem xmlns:ds="http://schemas.openxmlformats.org/officeDocument/2006/customXml" ds:itemID="{F88D4D4C-21FA-4554-964B-62C0AA05CD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406</Words>
  <Application>Microsoft Macintosh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Wingdings</vt:lpstr>
      <vt:lpstr>Office Theme</vt:lpstr>
      <vt:lpstr>Designing BMS-8 derivatives</vt:lpstr>
      <vt:lpstr>Class structure </vt:lpstr>
      <vt:lpstr>Starting Point: </vt:lpstr>
      <vt:lpstr>Starting Point: BMS-8 </vt:lpstr>
      <vt:lpstr>First, look at the patent</vt:lpstr>
      <vt:lpstr>Starting Point: BMS-8 </vt:lpstr>
      <vt:lpstr>Starting Point: BMS-8 </vt:lpstr>
      <vt:lpstr>Starting Point: 5J8O (BMS-8 @PD-L1) </vt:lpstr>
      <vt:lpstr>Starting Point: 5J8O (BMS-8 @PD-L1) </vt:lpstr>
      <vt:lpstr>Starting Point: 5J8O (BMS-8 @PD-L1) </vt:lpstr>
      <vt:lpstr>BMS-8 with immediate residues </vt:lpstr>
      <vt:lpstr>Now we get to some calculations…</vt:lpstr>
      <vt:lpstr>Derivatives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Addicoat, Matthew</cp:lastModifiedBy>
  <cp:revision>162</cp:revision>
  <dcterms:created xsi:type="dcterms:W3CDTF">2020-08-07T10:40:47Z</dcterms:created>
  <dcterms:modified xsi:type="dcterms:W3CDTF">2026-04-28T14:18:30Z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  <property fmtid="{D5CDD505-2E9C-101B-9397-08002B2CF9AE}" pid="3" name="MediaServiceImageTags">
    <vt:lpwstr/>
  </property>
</Properties>
</file>