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1803" r:id="rId2"/>
    <p:sldId id="1816" r:id="rId3"/>
    <p:sldId id="1831" r:id="rId4"/>
    <p:sldId id="1819" r:id="rId5"/>
    <p:sldId id="1813" r:id="rId6"/>
    <p:sldId id="261" r:id="rId7"/>
    <p:sldId id="1729" r:id="rId8"/>
    <p:sldId id="1825" r:id="rId9"/>
    <p:sldId id="1826" r:id="rId10"/>
    <p:sldId id="1827" r:id="rId11"/>
    <p:sldId id="1828" r:id="rId12"/>
    <p:sldId id="1793" r:id="rId13"/>
    <p:sldId id="1832" r:id="rId14"/>
    <p:sldId id="1830" r:id="rId15"/>
    <p:sldId id="183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74DD"/>
    <a:srgbClr val="4365E3"/>
    <a:srgbClr val="4D3E74"/>
    <a:srgbClr val="FFD1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75"/>
    <p:restoredTop sz="74059"/>
  </p:normalViewPr>
  <p:slideViewPr>
    <p:cSldViewPr snapToGrid="0">
      <p:cViewPr varScale="1">
        <p:scale>
          <a:sx n="90" d="100"/>
          <a:sy n="90" d="100"/>
        </p:scale>
        <p:origin x="10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BC59C3-0372-494B-BD89-F5DEB485D5E9}" type="datetimeFigureOut">
              <a:rPr lang="en-US" smtClean="0"/>
              <a:t>4/29/26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9663D-7829-A54E-A5EC-B65B120813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570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929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99663D-7829-A54E-A5EC-B65B120813A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642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15EFD-1C8E-E1A1-F363-E96BDC684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76264B-3442-DFE9-262E-A20F3458F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CFDBD5-4978-0F58-D2AD-F57803DE79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39D8E-830D-B386-8CBF-42C8014CB2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327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FDCD7-3FCD-6FA6-B319-1BCB621DB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22C99E-C552-28E4-659F-76A384AD57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1CD5CC-D99C-6BA3-CEB6-F49C2A0927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23F0D1-9272-69F0-630E-A3C6C18A51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47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16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44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FCD846-EA26-8F6A-BF56-2C17AB1B52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1DA10A-BDE2-C428-9168-CF12AF73EA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EE6E99-43AC-C076-3DEB-0F6011948E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latin typeface="Baxter Sans Core" pitchFamily="2" charset="77"/>
              </a:rPr>
              <a:t>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47BCC-F476-68A8-509D-A2B998A52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49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AF951-3849-B048-AE10-7AE5B8BCA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C5D7DB-B84A-DC10-87F1-33C9874D61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B92B59-0FD3-98E4-7238-98EDB61024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49BFCF-513C-43CB-0C48-078E825098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635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3C97C-E0ED-181A-3FA8-D0FBD272E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09A15C-8080-0718-8559-9195CDD3A1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463D36-8ED2-A147-DAA4-5C6CDC01FB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842CFE-581F-1E13-C834-D883EFD1C3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528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99663D-7829-A54E-A5EC-B65B120813A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299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B3204-6E0C-FB77-65E2-EA1D1A528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F22C1-788D-84E3-E6A5-39487D1290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153166-3606-BE9C-7047-E762A4911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D3C5B-0DAD-2F8E-0711-2402C2E064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99663D-7829-A54E-A5EC-B65B120813A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1123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A08F2-AE6A-DFFB-EC07-5714664BB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5A1751-2668-E1AC-C5C9-AF8D2F58B1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75FEEA-6206-852A-0DF5-26ED827A7C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Include logos of the Barton Group, </a:t>
            </a:r>
            <a:r>
              <a:rPr lang="en-US" dirty="0" err="1"/>
              <a:t>Wellcome</a:t>
            </a:r>
            <a:r>
              <a:rPr lang="en-US" dirty="0"/>
              <a:t> Trust, BBSRC and photos of the team</a:t>
            </a:r>
          </a:p>
          <a:p>
            <a:r>
              <a:rPr lang="en-US" dirty="0"/>
              <a:t>Acknowledge the work of Suzanne Duce, Dmitry Finkelberg and others who developed the </a:t>
            </a:r>
            <a:r>
              <a:rPr lang="en-US" dirty="0" err="1"/>
              <a:t>Jalview</a:t>
            </a:r>
            <a:r>
              <a:rPr lang="en-US" dirty="0"/>
              <a:t> Schools Workbook, </a:t>
            </a:r>
          </a:p>
          <a:p>
            <a:r>
              <a:rPr lang="en-US" dirty="0"/>
              <a:t>those who developed </a:t>
            </a:r>
            <a:r>
              <a:rPr lang="en-US" dirty="0" err="1"/>
              <a:t>Jalview</a:t>
            </a:r>
            <a:r>
              <a:rPr lang="en-US" dirty="0"/>
              <a:t> JS, </a:t>
            </a:r>
          </a:p>
          <a:p>
            <a:r>
              <a:rPr lang="en-US" dirty="0"/>
              <a:t>those who developed the </a:t>
            </a:r>
            <a:r>
              <a:rPr lang="en-US" dirty="0" err="1"/>
              <a:t>Jalview</a:t>
            </a:r>
            <a:r>
              <a:rPr lang="en-US" dirty="0"/>
              <a:t> website, </a:t>
            </a:r>
          </a:p>
          <a:p>
            <a:r>
              <a:rPr lang="en-US" dirty="0"/>
              <a:t>those who developed the school’s exercises to be hosted on the website</a:t>
            </a:r>
          </a:p>
          <a:p>
            <a:r>
              <a:rPr lang="en-US" dirty="0"/>
              <a:t>And funders!</a:t>
            </a:r>
          </a:p>
          <a:p>
            <a:r>
              <a:rPr lang="en-US" dirty="0"/>
              <a:t>Include LinkedIn and BlueSky handles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DCEF7-E10B-3431-E0C8-E3F8D92825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137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295C4-D447-C133-2E13-DFFE403BA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494BCF-7A7B-0B8A-D4D5-94C274453B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17191-29FB-1A9D-DFB2-BFA3DD1759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Include logos of the Barton Group, </a:t>
            </a:r>
            <a:r>
              <a:rPr lang="en-US" dirty="0" err="1"/>
              <a:t>Wellcome</a:t>
            </a:r>
            <a:r>
              <a:rPr lang="en-US" dirty="0"/>
              <a:t> Trust, BBSRC and photos of the team</a:t>
            </a:r>
          </a:p>
          <a:p>
            <a:r>
              <a:rPr lang="en-US" dirty="0"/>
              <a:t>Acknowledge the work of Suzanne Duce, Dmitry Finkelberg and others who developed the </a:t>
            </a:r>
            <a:r>
              <a:rPr lang="en-US" dirty="0" err="1"/>
              <a:t>Jalview</a:t>
            </a:r>
            <a:r>
              <a:rPr lang="en-US" dirty="0"/>
              <a:t> Schools Workbook, </a:t>
            </a:r>
          </a:p>
          <a:p>
            <a:r>
              <a:rPr lang="en-US" dirty="0"/>
              <a:t>those who developed </a:t>
            </a:r>
            <a:r>
              <a:rPr lang="en-US" dirty="0" err="1"/>
              <a:t>Jalview</a:t>
            </a:r>
            <a:r>
              <a:rPr lang="en-US" dirty="0"/>
              <a:t> JS, </a:t>
            </a:r>
          </a:p>
          <a:p>
            <a:r>
              <a:rPr lang="en-US" dirty="0"/>
              <a:t>those who developed the </a:t>
            </a:r>
            <a:r>
              <a:rPr lang="en-US" dirty="0" err="1"/>
              <a:t>Jalview</a:t>
            </a:r>
            <a:r>
              <a:rPr lang="en-US" dirty="0"/>
              <a:t> website, </a:t>
            </a:r>
          </a:p>
          <a:p>
            <a:r>
              <a:rPr lang="en-US" dirty="0"/>
              <a:t>those who developed the school’s exercises to be hosted on the website</a:t>
            </a:r>
          </a:p>
          <a:p>
            <a:r>
              <a:rPr lang="en-US" dirty="0"/>
              <a:t>And funders!</a:t>
            </a:r>
          </a:p>
          <a:p>
            <a:r>
              <a:rPr lang="en-US" dirty="0"/>
              <a:t>Include LinkedIn and BlueSky handles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92E0C3-B991-5E31-BEF9-78A099FBAA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8D7EF-BBD5-4617-B124-9CAEF08C74C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04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30CD9-1DDA-FBF2-3423-2C9297F44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953A5-5C35-4C5E-F49B-38E83520C8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56C0B-39C9-5055-0EC7-742BCB1F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638A8-FA25-F971-CFB3-409173950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0A315-C5FF-03C1-B6CB-1AF328C7B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469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0E393-A10F-F064-F09B-A5E07E776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CCB7A-D075-AEE0-7F31-04509378A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F6A15-6399-B0C2-A256-EF989438E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B5A77-D61E-2C75-4070-67E0D7C2F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3C5BE-970E-F0A1-8884-360075CA6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983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2F6D9-A4EC-7779-D343-85E68BAF7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E02F9-6A7A-C32F-BDBA-FE43B658E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892D6-1FB2-D3C8-E874-D8CCC384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86590-546B-57F9-4B50-566B40C03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8F049-7346-25C7-EAB5-234874B6C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64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817AF-C935-30F4-974C-FFB92825D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2E6E-C61D-D127-C6C3-EAB70D6433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2781D1-4154-58F0-31D1-746C4606D6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8E25F-9071-44D3-16E0-F41A96682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9651A-3940-5932-B808-A7AD18146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8DAE0D-0A65-1C9A-F0EB-38B0C6F92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238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01D2-239A-7F22-3DF7-D79A776A9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C9456B-E556-29F2-989A-AE34EE745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4A088-E544-A12F-55D7-60F702A7C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7A56F4-F0DC-B1C0-1F15-295FFEDE7D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A2EBC6-2535-09A8-0730-B946BDF56C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2A23F6-3118-547C-C4E2-CD3F09807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6A2FF0-8DE0-5F42-BCF2-D46591DDE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344C34-4631-9AE4-2E16-D81B70823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46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EE26A-443B-1EC8-DD73-8C05AA5FA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CCC4B8-E191-934F-FEFB-EF795A4A3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B7D020-48E6-987B-0BA4-0E753567B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36ACE-B1F5-C99A-8ADE-4050C567E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054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E68983-C796-3521-CF34-CD2BA8D81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FBCDE6-44D9-4713-1885-1FAC8D65D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55DCBD-C47D-B981-B5F9-AE76ED096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586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C4951-3742-61AA-DCF3-8FFF89E2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9F5F2-1178-7332-D890-E0831FDCD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1DAADD-5D6B-4868-64E0-6277C3D57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CD17B-F93D-AB37-5E0D-82F5B8CB4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132020-F8ED-0796-454C-527F60A96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B33DF3-140B-A33D-ECFA-B329F559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775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C18E0-B75A-BF8C-7DBA-2DB2BE42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227932-392D-F7F3-7728-5299C0C052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FD02FF-A2D4-EAE3-9058-5D466E588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85BAF1-F18E-96C7-C21E-02833E818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A007D0-15BB-FFB5-9EC0-4C7AC9D5E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FF493-8866-E62A-CCA9-74140ACA8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734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9D476-793D-ADEE-09A6-1D38F43B5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058168-6BDD-E93F-8D70-243B74B34C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AE97C-A0A7-14AB-A8D7-16B5DE95F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C3CFE-739A-E485-8604-DF29A2ACE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79683-9EC2-9F11-DA12-2E6B426D3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48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38CC92-78FE-5B65-D50F-73AF4B457D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8432DA-8E92-9981-4A42-C09437093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ABD8A-7DDC-B746-BD8F-6841D7292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DB115-E31A-5E63-0CCF-25A2FD9DC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EED12-AA15-8A28-A52A-141FF8839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7778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(1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 descr="Picture">
            <a:extLst>
              <a:ext uri="{FF2B5EF4-FFF2-40B4-BE49-F238E27FC236}">
                <a16:creationId xmlns:a16="http://schemas.microsoft.com/office/drawing/2014/main" id="{3FDB82F2-98D6-F0D8-2A7A-3524D3A5710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288" y="395288"/>
            <a:ext cx="11797200" cy="64692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307E35-9534-6F0F-FA00-086B20524068}"/>
              </a:ext>
            </a:extLst>
          </p:cNvPr>
          <p:cNvSpPr/>
          <p:nvPr userDrawn="1"/>
        </p:nvSpPr>
        <p:spPr>
          <a:xfrm>
            <a:off x="-6263" y="-6263"/>
            <a:ext cx="400833" cy="68724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 descr="University of Dundee wordmark">
            <a:extLst>
              <a:ext uri="{FF2B5EF4-FFF2-40B4-BE49-F238E27FC236}">
                <a16:creationId xmlns:a16="http://schemas.microsoft.com/office/drawing/2014/main" id="{4E4B5289-1C28-2EB2-59BD-84904F318201}"/>
              </a:ext>
            </a:extLst>
          </p:cNvPr>
          <p:cNvSpPr/>
          <p:nvPr userDrawn="1"/>
        </p:nvSpPr>
        <p:spPr>
          <a:xfrm rot="16200000">
            <a:off x="5901583" y="-5907847"/>
            <a:ext cx="400833" cy="122040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3F923170-EF84-7AAD-F3F3-8F01F86F87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78438" y="125599"/>
            <a:ext cx="1354289" cy="129597"/>
          </a:xfrm>
          <a:prstGeom prst="rect">
            <a:avLst/>
          </a:prstGeom>
        </p:spPr>
      </p:pic>
      <p:pic>
        <p:nvPicPr>
          <p:cNvPr id="13" name="Graphic 12" descr="University of Dundee logomark">
            <a:extLst>
              <a:ext uri="{FF2B5EF4-FFF2-40B4-BE49-F238E27FC236}">
                <a16:creationId xmlns:a16="http://schemas.microsoft.com/office/drawing/2014/main" id="{91CE2D02-40B3-89FB-DBFB-DD69B85356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435" y="6348058"/>
            <a:ext cx="251435" cy="34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394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| Stats/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D4D8A3-C6FA-C524-E9E2-5C85F425D2EE}"/>
              </a:ext>
            </a:extLst>
          </p:cNvPr>
          <p:cNvSpPr/>
          <p:nvPr userDrawn="1"/>
        </p:nvSpPr>
        <p:spPr>
          <a:xfrm>
            <a:off x="8140700" y="394570"/>
            <a:ext cx="4063300" cy="6471368"/>
          </a:xfrm>
          <a:prstGeom prst="rect">
            <a:avLst/>
          </a:prstGeom>
          <a:solidFill>
            <a:srgbClr val="D1E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82388-41D6-1872-059F-464F63942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8321"/>
            <a:ext cx="6992928" cy="6698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51423-B392-5916-E6BA-CAE350BDA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1330"/>
            <a:ext cx="6992928" cy="4351338"/>
          </a:xfrm>
        </p:spPr>
        <p:txBody>
          <a:bodyPr/>
          <a:lstStyle>
            <a:lvl1pPr>
              <a:defRPr sz="2400">
                <a:solidFill>
                  <a:srgbClr val="3B3B3B"/>
                </a:solidFill>
              </a:defRPr>
            </a:lvl1pPr>
            <a:lvl2pPr>
              <a:defRPr sz="2200">
                <a:solidFill>
                  <a:srgbClr val="3B3B3B"/>
                </a:solidFill>
              </a:defRPr>
            </a:lvl2pPr>
            <a:lvl3pPr>
              <a:defRPr>
                <a:solidFill>
                  <a:srgbClr val="3B3B3B"/>
                </a:solidFill>
              </a:defRPr>
            </a:lvl3pPr>
            <a:lvl4pPr>
              <a:defRPr>
                <a:solidFill>
                  <a:srgbClr val="3B3B3B"/>
                </a:solidFill>
              </a:defRPr>
            </a:lvl4pPr>
            <a:lvl5pPr>
              <a:defRPr>
                <a:solidFill>
                  <a:srgbClr val="3B3B3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307E35-9534-6F0F-FA00-086B20524068}"/>
              </a:ext>
            </a:extLst>
          </p:cNvPr>
          <p:cNvSpPr/>
          <p:nvPr userDrawn="1"/>
        </p:nvSpPr>
        <p:spPr>
          <a:xfrm>
            <a:off x="-6263" y="-6263"/>
            <a:ext cx="400833" cy="68724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4B5289-1C28-2EB2-59BD-84904F318201}"/>
              </a:ext>
            </a:extLst>
          </p:cNvPr>
          <p:cNvSpPr/>
          <p:nvPr userDrawn="1"/>
        </p:nvSpPr>
        <p:spPr>
          <a:xfrm rot="16200000">
            <a:off x="5901583" y="-5907847"/>
            <a:ext cx="400833" cy="122040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30">
            <a:extLst>
              <a:ext uri="{FF2B5EF4-FFF2-40B4-BE49-F238E27FC236}">
                <a16:creationId xmlns:a16="http://schemas.microsoft.com/office/drawing/2014/main" id="{CD9F67D6-7D2C-05AC-CD41-52E333039BE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9268" y="6362043"/>
            <a:ext cx="7361860" cy="316856"/>
          </a:xfrm>
        </p:spPr>
        <p:txBody>
          <a:bodyPr>
            <a:normAutofit/>
          </a:bodyPr>
          <a:lstStyle>
            <a:lvl1pPr marL="0" indent="0">
              <a:buNone/>
              <a:defRPr sz="1600" b="0" i="0">
                <a:solidFill>
                  <a:srgbClr val="3B3B3B"/>
                </a:solidFill>
                <a:latin typeface="Baxter Sans Pro Alt" pitchFamily="2" charset="77"/>
              </a:defRPr>
            </a:lvl1pPr>
          </a:lstStyle>
          <a:p>
            <a:pPr lvl="0"/>
            <a:r>
              <a:rPr lang="en-US" dirty="0"/>
              <a:t>Presentation details</a:t>
            </a:r>
          </a:p>
        </p:txBody>
      </p:sp>
      <p:pic>
        <p:nvPicPr>
          <p:cNvPr id="11" name="Graphic 10" descr="University of Dundee wordmark">
            <a:extLst>
              <a:ext uri="{FF2B5EF4-FFF2-40B4-BE49-F238E27FC236}">
                <a16:creationId xmlns:a16="http://schemas.microsoft.com/office/drawing/2014/main" id="{3F923170-EF84-7AAD-F3F3-8F01F86F87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78438" y="125599"/>
            <a:ext cx="1354289" cy="129597"/>
          </a:xfrm>
          <a:prstGeom prst="rect">
            <a:avLst/>
          </a:prstGeom>
        </p:spPr>
      </p:pic>
      <p:pic>
        <p:nvPicPr>
          <p:cNvPr id="13" name="Graphic 12" descr="University of Dundee logomark">
            <a:extLst>
              <a:ext uri="{FF2B5EF4-FFF2-40B4-BE49-F238E27FC236}">
                <a16:creationId xmlns:a16="http://schemas.microsoft.com/office/drawing/2014/main" id="{91CE2D02-40B3-89FB-DBFB-DD69B85356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435" y="6348058"/>
            <a:ext cx="251435" cy="34482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8E87696-5E8B-2BB3-BD45-07021A1719E3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8448805" y="1501330"/>
            <a:ext cx="3469710" cy="4351338"/>
          </a:xfrm>
        </p:spPr>
        <p:txBody>
          <a:bodyPr>
            <a:normAutofit/>
          </a:bodyPr>
          <a:lstStyle>
            <a:lvl1pPr>
              <a:defRPr sz="3000" b="1" i="0">
                <a:solidFill>
                  <a:srgbClr val="4365E2"/>
                </a:solidFill>
                <a:latin typeface="Baxter Sans Pro Alt" pitchFamily="2" charset="77"/>
              </a:defRPr>
            </a:lvl1pPr>
            <a:lvl2pPr>
              <a:defRPr sz="2200">
                <a:solidFill>
                  <a:srgbClr val="4365E2"/>
                </a:solidFill>
              </a:defRPr>
            </a:lvl2pPr>
            <a:lvl3pPr>
              <a:defRPr>
                <a:solidFill>
                  <a:srgbClr val="4365E2"/>
                </a:solidFill>
              </a:defRPr>
            </a:lvl3pPr>
            <a:lvl4pPr>
              <a:defRPr>
                <a:solidFill>
                  <a:srgbClr val="4365E2"/>
                </a:solidFill>
              </a:defRPr>
            </a:lvl4pPr>
            <a:lvl5pPr>
              <a:defRPr>
                <a:solidFill>
                  <a:srgbClr val="4365E2"/>
                </a:solidFill>
              </a:defRPr>
            </a:lvl5pPr>
          </a:lstStyle>
          <a:p>
            <a:pPr lvl="0"/>
            <a:r>
              <a:rPr lang="en-GB" dirty="0"/>
              <a:t>Statistics or quote</a:t>
            </a:r>
          </a:p>
        </p:txBody>
      </p:sp>
    </p:spTree>
    <p:extLst>
      <p:ext uri="{BB962C8B-B14F-4D97-AF65-F5344CB8AC3E}">
        <p14:creationId xmlns:p14="http://schemas.microsoft.com/office/powerpoint/2010/main" val="3737174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82388-41D6-1872-059F-464F63942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8321"/>
            <a:ext cx="10515600" cy="6698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51423-B392-5916-E6BA-CAE350BDA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1330"/>
            <a:ext cx="10515600" cy="4351338"/>
          </a:xfrm>
        </p:spPr>
        <p:txBody>
          <a:bodyPr/>
          <a:lstStyle>
            <a:lvl1pPr>
              <a:defRPr sz="2400">
                <a:solidFill>
                  <a:srgbClr val="3B3B3B"/>
                </a:solidFill>
              </a:defRPr>
            </a:lvl1pPr>
            <a:lvl2pPr>
              <a:defRPr sz="2200">
                <a:solidFill>
                  <a:srgbClr val="3B3B3B"/>
                </a:solidFill>
              </a:defRPr>
            </a:lvl2pPr>
            <a:lvl3pPr>
              <a:defRPr>
                <a:solidFill>
                  <a:srgbClr val="3B3B3B"/>
                </a:solidFill>
              </a:defRPr>
            </a:lvl3pPr>
            <a:lvl4pPr>
              <a:defRPr>
                <a:solidFill>
                  <a:srgbClr val="3B3B3B"/>
                </a:solidFill>
              </a:defRPr>
            </a:lvl4pPr>
            <a:lvl5pPr>
              <a:defRPr>
                <a:solidFill>
                  <a:srgbClr val="3B3B3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307E35-9534-6F0F-FA00-086B20524068}"/>
              </a:ext>
            </a:extLst>
          </p:cNvPr>
          <p:cNvSpPr/>
          <p:nvPr userDrawn="1"/>
        </p:nvSpPr>
        <p:spPr>
          <a:xfrm>
            <a:off x="-6263" y="-6263"/>
            <a:ext cx="400833" cy="68724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4B5289-1C28-2EB2-59BD-84904F318201}"/>
              </a:ext>
            </a:extLst>
          </p:cNvPr>
          <p:cNvSpPr/>
          <p:nvPr userDrawn="1"/>
        </p:nvSpPr>
        <p:spPr>
          <a:xfrm rot="16200000">
            <a:off x="5901583" y="-5907847"/>
            <a:ext cx="400833" cy="12204000"/>
          </a:xfrm>
          <a:prstGeom prst="rect">
            <a:avLst/>
          </a:prstGeom>
          <a:solidFill>
            <a:srgbClr val="4365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30">
            <a:extLst>
              <a:ext uri="{FF2B5EF4-FFF2-40B4-BE49-F238E27FC236}">
                <a16:creationId xmlns:a16="http://schemas.microsoft.com/office/drawing/2014/main" id="{CD9F67D6-7D2C-05AC-CD41-52E333039BE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9268" y="6362043"/>
            <a:ext cx="7361860" cy="316856"/>
          </a:xfrm>
        </p:spPr>
        <p:txBody>
          <a:bodyPr>
            <a:normAutofit/>
          </a:bodyPr>
          <a:lstStyle>
            <a:lvl1pPr marL="0" indent="0">
              <a:buNone/>
              <a:defRPr sz="1600" b="0" i="0">
                <a:solidFill>
                  <a:srgbClr val="3B3B3B"/>
                </a:solidFill>
                <a:latin typeface="Baxter Sans Pro Alt" pitchFamily="2" charset="77"/>
              </a:defRPr>
            </a:lvl1pPr>
          </a:lstStyle>
          <a:p>
            <a:pPr lvl="0"/>
            <a:r>
              <a:rPr lang="en-US" dirty="0"/>
              <a:t>Presentation details</a:t>
            </a:r>
          </a:p>
        </p:txBody>
      </p:sp>
      <p:pic>
        <p:nvPicPr>
          <p:cNvPr id="11" name="Graphic 10" descr="University of Dundee &#10;wordmark">
            <a:extLst>
              <a:ext uri="{FF2B5EF4-FFF2-40B4-BE49-F238E27FC236}">
                <a16:creationId xmlns:a16="http://schemas.microsoft.com/office/drawing/2014/main" id="{3F923170-EF84-7AAD-F3F3-8F01F86F87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78438" y="125599"/>
            <a:ext cx="1354289" cy="129597"/>
          </a:xfrm>
          <a:prstGeom prst="rect">
            <a:avLst/>
          </a:prstGeom>
        </p:spPr>
      </p:pic>
      <p:pic>
        <p:nvPicPr>
          <p:cNvPr id="13" name="Graphic 12" descr="University of Dundee logomark">
            <a:extLst>
              <a:ext uri="{FF2B5EF4-FFF2-40B4-BE49-F238E27FC236}">
                <a16:creationId xmlns:a16="http://schemas.microsoft.com/office/drawing/2014/main" id="{91CE2D02-40B3-89FB-DBFB-DD69B85356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400" y="6348058"/>
            <a:ext cx="251435" cy="34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4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6A8E5-CC5E-7AAA-E7C6-96A0454BE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A1ACD-7375-EC48-D809-402BD9328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C9259-00A6-4317-2C7F-0B48BFEEB0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DD01BD-5074-BE4E-A59A-47BECB19B8EA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181E0-4CCF-BC76-BA78-23AB99A336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B2636-EA83-65E8-AE6F-A897C8B6AF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A8DB1C-D1F9-2C4E-AD48-A901C0E7D6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234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10" Type="http://schemas.openxmlformats.org/officeDocument/2006/relationships/image" Target="../media/image29.pn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730AD-CA4D-3533-9CC5-3D665BFFC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BE68820-4598-B5B6-507D-045B6FE6540C}"/>
              </a:ext>
            </a:extLst>
          </p:cNvPr>
          <p:cNvSpPr txBox="1">
            <a:spLocks/>
          </p:cNvSpPr>
          <p:nvPr/>
        </p:nvSpPr>
        <p:spPr>
          <a:xfrm>
            <a:off x="1895475" y="2961644"/>
            <a:ext cx="9144000" cy="23876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4365E3"/>
                </a:solidFill>
                <a:latin typeface="Baxter Sans Core" pitchFamily="2" charset="77"/>
              </a:rPr>
              <a:t>Appreciating diversity at sequence level with </a:t>
            </a:r>
            <a:r>
              <a:rPr lang="en-US" b="1" dirty="0" err="1">
                <a:solidFill>
                  <a:srgbClr val="00B0F0"/>
                </a:solidFill>
                <a:latin typeface="Baxter Sans Core" pitchFamily="2" charset="77"/>
              </a:rPr>
              <a:t>J</a:t>
            </a:r>
            <a:r>
              <a:rPr lang="en-US" b="1" dirty="0" err="1">
                <a:solidFill>
                  <a:srgbClr val="92D050"/>
                </a:solidFill>
                <a:latin typeface="Baxter Sans Core" pitchFamily="2" charset="77"/>
              </a:rPr>
              <a:t>a</a:t>
            </a:r>
            <a:r>
              <a:rPr lang="en-US" b="1" dirty="0" err="1">
                <a:solidFill>
                  <a:schemeClr val="accent2"/>
                </a:solidFill>
                <a:latin typeface="Baxter Sans Core" pitchFamily="2" charset="77"/>
              </a:rPr>
              <a:t>l</a:t>
            </a:r>
            <a:r>
              <a:rPr lang="en-US" b="1" dirty="0" err="1">
                <a:solidFill>
                  <a:srgbClr val="E774DD"/>
                </a:solidFill>
                <a:latin typeface="Baxter Sans Core" pitchFamily="2" charset="77"/>
              </a:rPr>
              <a:t>v</a:t>
            </a:r>
            <a:r>
              <a:rPr lang="en-US" b="1" dirty="0" err="1">
                <a:solidFill>
                  <a:srgbClr val="FFC000"/>
                </a:solidFill>
                <a:latin typeface="Baxter Sans Core" pitchFamily="2" charset="77"/>
              </a:rPr>
              <a:t>i</a:t>
            </a:r>
            <a:r>
              <a:rPr lang="en-US" b="1" dirty="0" err="1">
                <a:solidFill>
                  <a:srgbClr val="00B0F0"/>
                </a:solidFill>
                <a:latin typeface="Baxter Sans Core" pitchFamily="2" charset="77"/>
              </a:rPr>
              <a:t>e</a:t>
            </a:r>
            <a:r>
              <a:rPr lang="en-US" b="1" dirty="0" err="1">
                <a:solidFill>
                  <a:srgbClr val="FF0000"/>
                </a:solidFill>
                <a:latin typeface="Baxter Sans Core" pitchFamily="2" charset="77"/>
              </a:rPr>
              <a:t>w</a:t>
            </a:r>
            <a:endParaRPr lang="en-US" b="1" dirty="0">
              <a:solidFill>
                <a:srgbClr val="FF0000"/>
              </a:solidFill>
              <a:latin typeface="Baxter Sans Core" pitchFamily="2" charset="77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7E975586-138D-852D-D29B-755EA62B3CBD}"/>
              </a:ext>
            </a:extLst>
          </p:cNvPr>
          <p:cNvSpPr txBox="1">
            <a:spLocks/>
          </p:cNvSpPr>
          <p:nvPr/>
        </p:nvSpPr>
        <p:spPr>
          <a:xfrm>
            <a:off x="1952627" y="4284031"/>
            <a:ext cx="9144000" cy="1655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>
                <a:latin typeface="Baxter Sans Core" pitchFamily="2" charset="77"/>
              </a:rPr>
              <a:t>Dr. Khadija Jabeen, University of Dundee</a:t>
            </a:r>
          </a:p>
          <a:p>
            <a:pPr marL="0" indent="0">
              <a:buNone/>
            </a:pPr>
            <a:r>
              <a:rPr lang="en-US" sz="2000" dirty="0">
                <a:latin typeface="Baxter Sans Core" pitchFamily="2" charset="77"/>
              </a:rPr>
              <a:t>29</a:t>
            </a:r>
            <a:r>
              <a:rPr lang="en-US" sz="2000" baseline="30000" dirty="0">
                <a:latin typeface="Baxter Sans Core" pitchFamily="2" charset="77"/>
              </a:rPr>
              <a:t>th</a:t>
            </a:r>
            <a:r>
              <a:rPr lang="en-US" sz="2000" dirty="0">
                <a:latin typeface="Baxter Sans Core" pitchFamily="2" charset="77"/>
              </a:rPr>
              <a:t> April, 2026</a:t>
            </a:r>
          </a:p>
        </p:txBody>
      </p:sp>
    </p:spTree>
    <p:extLst>
      <p:ext uri="{BB962C8B-B14F-4D97-AF65-F5344CB8AC3E}">
        <p14:creationId xmlns:p14="http://schemas.microsoft.com/office/powerpoint/2010/main" val="251269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Japanese Quail - eBird">
            <a:extLst>
              <a:ext uri="{FF2B5EF4-FFF2-40B4-BE49-F238E27FC236}">
                <a16:creationId xmlns:a16="http://schemas.microsoft.com/office/drawing/2014/main" id="{5A264A69-12B0-9ABE-8C2D-0226C1CCA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79" b="8488"/>
          <a:stretch>
            <a:fillRect/>
          </a:stretch>
        </p:blipFill>
        <p:spPr bwMode="auto">
          <a:xfrm>
            <a:off x="440773" y="431505"/>
            <a:ext cx="5515830" cy="3942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Red Emperor Medaka Ricefish (Oryzias latipes)">
            <a:extLst>
              <a:ext uri="{FF2B5EF4-FFF2-40B4-BE49-F238E27FC236}">
                <a16:creationId xmlns:a16="http://schemas.microsoft.com/office/drawing/2014/main" id="{66947C1D-8099-422C-B0DC-963EE72879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36" t="10258" b="20696"/>
          <a:stretch>
            <a:fillRect/>
          </a:stretch>
        </p:blipFill>
        <p:spPr bwMode="auto">
          <a:xfrm>
            <a:off x="6821966" y="2824125"/>
            <a:ext cx="5344633" cy="4008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013065-6053-467C-1AFF-253DD4E6876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218" t="13197" b="83806"/>
          <a:stretch>
            <a:fillRect/>
          </a:stretch>
        </p:blipFill>
        <p:spPr>
          <a:xfrm>
            <a:off x="418215" y="6145004"/>
            <a:ext cx="11816315" cy="263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FF38D5E-64A6-D55E-3EAC-A902ECDAC71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009" t="14962" r="600" b="82003"/>
          <a:stretch>
            <a:fillRect/>
          </a:stretch>
        </p:blipFill>
        <p:spPr>
          <a:xfrm>
            <a:off x="402671" y="727402"/>
            <a:ext cx="11816315" cy="263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94D39A6-4D46-94E6-D8DA-387D31C6A1AD}"/>
              </a:ext>
            </a:extLst>
          </p:cNvPr>
          <p:cNvSpPr txBox="1"/>
          <p:nvPr/>
        </p:nvSpPr>
        <p:spPr>
          <a:xfrm>
            <a:off x="10481309" y="2931895"/>
            <a:ext cx="1585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Japanese medaka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786D7E-ED38-3969-D0A9-9B6D66E0DB13}"/>
              </a:ext>
            </a:extLst>
          </p:cNvPr>
          <p:cNvSpPr txBox="1"/>
          <p:nvPr/>
        </p:nvSpPr>
        <p:spPr>
          <a:xfrm>
            <a:off x="536314" y="3659200"/>
            <a:ext cx="1585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Japanese quail</a:t>
            </a:r>
          </a:p>
        </p:txBody>
      </p:sp>
      <p:cxnSp>
        <p:nvCxnSpPr>
          <p:cNvPr id="13" name="Elbow Connector 12">
            <a:extLst>
              <a:ext uri="{FF2B5EF4-FFF2-40B4-BE49-F238E27FC236}">
                <a16:creationId xmlns:a16="http://schemas.microsoft.com/office/drawing/2014/main" id="{99E9BAC6-1047-0728-6FE7-E08718F72828}"/>
              </a:ext>
            </a:extLst>
          </p:cNvPr>
          <p:cNvCxnSpPr>
            <a:cxnSpLocks/>
          </p:cNvCxnSpPr>
          <p:nvPr/>
        </p:nvCxnSpPr>
        <p:spPr>
          <a:xfrm rot="10800000" flipV="1">
            <a:off x="3873500" y="1016275"/>
            <a:ext cx="3041650" cy="1333228"/>
          </a:xfrm>
          <a:prstGeom prst="bentConnector3">
            <a:avLst>
              <a:gd name="adj1" fmla="val -522"/>
            </a:avLst>
          </a:prstGeom>
          <a:ln w="38100">
            <a:solidFill>
              <a:srgbClr val="4365E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>
            <a:extLst>
              <a:ext uri="{FF2B5EF4-FFF2-40B4-BE49-F238E27FC236}">
                <a16:creationId xmlns:a16="http://schemas.microsoft.com/office/drawing/2014/main" id="{BD34D487-5B6B-C94C-FD10-6767538AE2DF}"/>
              </a:ext>
            </a:extLst>
          </p:cNvPr>
          <p:cNvCxnSpPr>
            <a:cxnSpLocks/>
          </p:cNvCxnSpPr>
          <p:nvPr/>
        </p:nvCxnSpPr>
        <p:spPr>
          <a:xfrm rot="10800000" flipV="1">
            <a:off x="5798361" y="4931026"/>
            <a:ext cx="3311919" cy="1199571"/>
          </a:xfrm>
          <a:prstGeom prst="bentConnector3">
            <a:avLst>
              <a:gd name="adj1" fmla="val 100082"/>
            </a:avLst>
          </a:prstGeom>
          <a:ln w="38100">
            <a:solidFill>
              <a:srgbClr val="4365E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28172CC4-2123-3024-DC00-27ED2842C0C3}"/>
              </a:ext>
            </a:extLst>
          </p:cNvPr>
          <p:cNvSpPr/>
          <p:nvPr/>
        </p:nvSpPr>
        <p:spPr>
          <a:xfrm flipH="1">
            <a:off x="3733799" y="2272837"/>
            <a:ext cx="152400" cy="165563"/>
          </a:xfrm>
          <a:prstGeom prst="ellipse">
            <a:avLst/>
          </a:prstGeom>
          <a:solidFill>
            <a:srgbClr val="4365E3"/>
          </a:solidFill>
          <a:ln>
            <a:solidFill>
              <a:srgbClr val="4365E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BEC9F0-07DA-B457-EAFE-8EA7CD8C26C6}"/>
              </a:ext>
            </a:extLst>
          </p:cNvPr>
          <p:cNvSpPr/>
          <p:nvPr/>
        </p:nvSpPr>
        <p:spPr>
          <a:xfrm flipH="1">
            <a:off x="9069569" y="4850937"/>
            <a:ext cx="152400" cy="165563"/>
          </a:xfrm>
          <a:prstGeom prst="ellipse">
            <a:avLst/>
          </a:prstGeom>
          <a:solidFill>
            <a:srgbClr val="4365E3"/>
          </a:solidFill>
          <a:ln>
            <a:solidFill>
              <a:srgbClr val="4365E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0BCFFF20-BAD2-A3B9-4C61-5D54C4EB4CDE}"/>
              </a:ext>
            </a:extLst>
          </p:cNvPr>
          <p:cNvSpPr txBox="1">
            <a:spLocks/>
          </p:cNvSpPr>
          <p:nvPr/>
        </p:nvSpPr>
        <p:spPr>
          <a:xfrm>
            <a:off x="7435787" y="1349425"/>
            <a:ext cx="4622235" cy="38789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solidFill>
                  <a:srgbClr val="4365E2"/>
                </a:solidFill>
                <a:latin typeface="Baxter Sans Core" pitchFamily="2" charset="77"/>
              </a:rPr>
              <a:t>How is one protein expressed in different species different?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dirty="0">
              <a:solidFill>
                <a:srgbClr val="4365E2"/>
              </a:solidFill>
              <a:latin typeface="Helvetica Neue" panose="02000503000000020004" pitchFamily="2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br>
              <a:rPr lang="en-GB" sz="1800" dirty="0">
                <a:solidFill>
                  <a:srgbClr val="4365E2"/>
                </a:solidFill>
              </a:rPr>
            </a:br>
            <a:endParaRPr lang="en-US" sz="1800" dirty="0">
              <a:solidFill>
                <a:srgbClr val="4365E2"/>
              </a:solidFill>
            </a:endParaRPr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7627FA9B-7483-56D0-D0C5-D99FEAE7B25C}"/>
              </a:ext>
            </a:extLst>
          </p:cNvPr>
          <p:cNvSpPr txBox="1">
            <a:spLocks/>
          </p:cNvSpPr>
          <p:nvPr/>
        </p:nvSpPr>
        <p:spPr>
          <a:xfrm>
            <a:off x="772090" y="4938505"/>
            <a:ext cx="4622235" cy="38789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400" b="1" dirty="0">
                <a:solidFill>
                  <a:srgbClr val="4365E2"/>
                </a:solidFill>
                <a:latin typeface="Baxter Sans Core" pitchFamily="2" charset="77"/>
              </a:rPr>
              <a:t>Which regions of the sequences are similar and why?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dirty="0">
              <a:solidFill>
                <a:srgbClr val="4365E2"/>
              </a:solidFill>
              <a:latin typeface="Helvetica Neue" panose="02000503000000020004" pitchFamily="2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br>
              <a:rPr lang="en-GB" sz="1800" dirty="0">
                <a:solidFill>
                  <a:srgbClr val="4365E2"/>
                </a:solidFill>
              </a:rPr>
            </a:br>
            <a:endParaRPr lang="en-US" sz="1800" dirty="0">
              <a:solidFill>
                <a:srgbClr val="4365E2"/>
              </a:solidFill>
            </a:endParaRPr>
          </a:p>
        </p:txBody>
      </p:sp>
      <p:pic>
        <p:nvPicPr>
          <p:cNvPr id="2050" name="Picture 2" descr="Tyrosinase - Wikipedia">
            <a:extLst>
              <a:ext uri="{FF2B5EF4-FFF2-40B4-BE49-F238E27FC236}">
                <a16:creationId xmlns:a16="http://schemas.microsoft.com/office/drawing/2014/main" id="{961C9102-DD02-F599-C1C6-629027D3A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254" y="2410709"/>
            <a:ext cx="2339553" cy="247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AFECED2-EDFC-DE6A-8D1F-9662CD874345}"/>
              </a:ext>
            </a:extLst>
          </p:cNvPr>
          <p:cNvSpPr txBox="1"/>
          <p:nvPr/>
        </p:nvSpPr>
        <p:spPr>
          <a:xfrm>
            <a:off x="5654343" y="3499245"/>
            <a:ext cx="1404825" cy="369332"/>
          </a:xfrm>
          <a:prstGeom prst="rect">
            <a:avLst/>
          </a:prstGeom>
          <a:solidFill>
            <a:schemeClr val="bg1"/>
          </a:solidFill>
          <a:ln w="25400">
            <a:solidFill>
              <a:srgbClr val="4D3E7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4D3E74"/>
                </a:solidFill>
              </a:rPr>
              <a:t>Tyrosinase</a:t>
            </a:r>
            <a:r>
              <a:rPr lang="en-US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869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9CE86-5878-6B03-9EDE-C69C3B977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Japanese Quail - eBird">
            <a:extLst>
              <a:ext uri="{FF2B5EF4-FFF2-40B4-BE49-F238E27FC236}">
                <a16:creationId xmlns:a16="http://schemas.microsoft.com/office/drawing/2014/main" id="{E953065B-0CAD-6B73-DE41-67A546D6E7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79" b="8488"/>
          <a:stretch>
            <a:fillRect/>
          </a:stretch>
        </p:blipFill>
        <p:spPr bwMode="auto">
          <a:xfrm>
            <a:off x="440773" y="431505"/>
            <a:ext cx="5515830" cy="3942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Red Emperor Medaka Ricefish (Oryzias latipes)">
            <a:extLst>
              <a:ext uri="{FF2B5EF4-FFF2-40B4-BE49-F238E27FC236}">
                <a16:creationId xmlns:a16="http://schemas.microsoft.com/office/drawing/2014/main" id="{BB781C34-E862-4377-7331-EF574CAC58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36" t="10258" b="20696"/>
          <a:stretch>
            <a:fillRect/>
          </a:stretch>
        </p:blipFill>
        <p:spPr bwMode="auto">
          <a:xfrm>
            <a:off x="6821966" y="2824125"/>
            <a:ext cx="5344633" cy="4008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DD8AC090-4E13-873C-F0F6-CD98F3DC6D86}"/>
              </a:ext>
            </a:extLst>
          </p:cNvPr>
          <p:cNvSpPr txBox="1">
            <a:spLocks/>
          </p:cNvSpPr>
          <p:nvPr/>
        </p:nvSpPr>
        <p:spPr>
          <a:xfrm>
            <a:off x="1532382" y="5158100"/>
            <a:ext cx="5344633" cy="1268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6600" b="1" dirty="0">
                <a:solidFill>
                  <a:srgbClr val="4365E3"/>
                </a:solidFill>
                <a:latin typeface="Baxter Sans Core" pitchFamily="2" charset="77"/>
              </a:rPr>
              <a:t>Alignment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46F8B6-CD1D-39E9-DBE9-3B54A7401DF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156" r="476" b="82876"/>
          <a:stretch>
            <a:fillRect/>
          </a:stretch>
        </p:blipFill>
        <p:spPr>
          <a:xfrm>
            <a:off x="481881" y="3429000"/>
            <a:ext cx="11710120" cy="45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553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63686-8BF7-87D5-A2CA-36A88A543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D89C29F-B5A7-67CE-C899-E4EF445FA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7567C4-6084-14A9-B221-88139B67EAE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89012" y="1934515"/>
            <a:ext cx="3793996" cy="53242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Baxter Sans Core" pitchFamily="2" charset="77"/>
              </a:rPr>
              <a:t>Free</a:t>
            </a:r>
            <a:r>
              <a:rPr lang="en-US" sz="2400" b="0" dirty="0">
                <a:latin typeface="Baxter Sans Core" pitchFamily="2" charset="77"/>
              </a:rPr>
              <a:t> bioinformatics tool for aligning </a:t>
            </a:r>
            <a:r>
              <a:rPr lang="en-US" sz="2400" b="0" dirty="0">
                <a:solidFill>
                  <a:srgbClr val="4365E3"/>
                </a:solidFill>
                <a:latin typeface="Baxter Sans Core" pitchFamily="2" charset="77"/>
              </a:rPr>
              <a:t>proteins, DNA and RNA</a:t>
            </a:r>
            <a:r>
              <a:rPr lang="en-US" sz="2400" dirty="0">
                <a:solidFill>
                  <a:srgbClr val="4365E3"/>
                </a:solidFill>
                <a:latin typeface="Baxter Sans Core" pitchFamily="2" charset="77"/>
              </a:rPr>
              <a:t> </a:t>
            </a:r>
          </a:p>
          <a:p>
            <a:r>
              <a:rPr lang="en-US" sz="2400" b="0" dirty="0">
                <a:latin typeface="Baxter Sans Core" pitchFamily="2" charset="77"/>
              </a:rPr>
              <a:t>Created in 1993 at the </a:t>
            </a:r>
            <a:r>
              <a:rPr lang="en-US" sz="2400" b="0" dirty="0">
                <a:latin typeface="Baxter Sans Core"/>
              </a:rPr>
              <a:t>University of Oxford</a:t>
            </a:r>
            <a:endParaRPr lang="en-US" sz="2400" b="0" dirty="0">
              <a:latin typeface="Baxter Sans Core" pitchFamily="2" charset="77"/>
            </a:endParaRPr>
          </a:p>
          <a:p>
            <a:r>
              <a:rPr lang="en-US" sz="2400" b="0" dirty="0">
                <a:solidFill>
                  <a:srgbClr val="4365E3"/>
                </a:solidFill>
                <a:latin typeface="Baxter Sans Core" pitchFamily="2" charset="77"/>
              </a:rPr>
              <a:t>Currently developed at the University of Dundee</a:t>
            </a:r>
          </a:p>
          <a:p>
            <a:r>
              <a:rPr lang="en-US" sz="2400" dirty="0">
                <a:solidFill>
                  <a:srgbClr val="4365E3"/>
                </a:solidFill>
                <a:latin typeface="Baxter Sans Core" pitchFamily="2" charset="77"/>
              </a:rPr>
              <a:t>Publicly available</a:t>
            </a:r>
          </a:p>
          <a:p>
            <a:r>
              <a:rPr lang="en-US" sz="2400" dirty="0">
                <a:latin typeface="Baxter Sans Core" pitchFamily="2" charset="77"/>
              </a:rPr>
              <a:t>Used worldwide </a:t>
            </a:r>
          </a:p>
          <a:p>
            <a:pPr marL="0" indent="0">
              <a:buNone/>
            </a:pPr>
            <a:endParaRPr lang="en-US" sz="2300" b="0" dirty="0">
              <a:latin typeface="Baxter Sans Core" pitchFamily="2" charset="77"/>
            </a:endParaRPr>
          </a:p>
          <a:p>
            <a:endParaRPr lang="en-US" sz="2300" b="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3478DD-F3C2-4CD4-F5D9-AA846C097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95" y="825877"/>
            <a:ext cx="3350886" cy="9562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533F20-D8DE-7213-8D5B-018A8697B7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l="20920" t="20311" r="20836" b="19597"/>
          <a:stretch>
            <a:fillRect/>
          </a:stretch>
        </p:blipFill>
        <p:spPr>
          <a:xfrm>
            <a:off x="561389" y="1934515"/>
            <a:ext cx="7429547" cy="76714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5A45C4B-E78B-938E-CD0A-79CF0C960B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3052215"/>
            <a:ext cx="825499" cy="55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81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E4CF2D-C8B3-CEE2-8DC1-A386FC1D6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E9F1CF6-9B72-CBD8-5CDF-39C3A467E54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501775"/>
            <a:ext cx="6992938" cy="4351338"/>
          </a:xfrm>
        </p:spPr>
        <p:txBody>
          <a:bodyPr/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CB1365-5A0F-0E6A-7D58-15C626AA3D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42" t="8488" r="5161" b="22577"/>
          <a:stretch>
            <a:fillRect/>
          </a:stretch>
        </p:blipFill>
        <p:spPr>
          <a:xfrm>
            <a:off x="726523" y="556657"/>
            <a:ext cx="11465478" cy="5813519"/>
          </a:xfrm>
          <a:prstGeom prst="rect">
            <a:avLst/>
          </a:prstGeom>
        </p:spPr>
      </p:pic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4C686713-319B-B0E3-60A6-004BBA426C26}"/>
              </a:ext>
            </a:extLst>
          </p:cNvPr>
          <p:cNvSpPr txBox="1">
            <a:spLocks/>
          </p:cNvSpPr>
          <p:nvPr/>
        </p:nvSpPr>
        <p:spPr>
          <a:xfrm>
            <a:off x="2005288" y="5922114"/>
            <a:ext cx="8660936" cy="11028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Downloaded 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more than a quarter of a million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times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in 2025 alone!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68A740-8723-DFAD-5F1D-ED0A3EC1E4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9673"/>
          <a:stretch>
            <a:fillRect/>
          </a:stretch>
        </p:blipFill>
        <p:spPr>
          <a:xfrm>
            <a:off x="1197646" y="3845282"/>
            <a:ext cx="1761589" cy="1657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776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270312-6B15-A8D2-6F15-2BE20E292EC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F9160EBE-EDFC-4782-9F29-AA1B054A9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9477" y="1365484"/>
            <a:ext cx="7335794" cy="49591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E361B2-E3C4-9A7F-39EE-1AF98305B77A}"/>
              </a:ext>
            </a:extLst>
          </p:cNvPr>
          <p:cNvSpPr txBox="1"/>
          <p:nvPr/>
        </p:nvSpPr>
        <p:spPr>
          <a:xfrm>
            <a:off x="7248926" y="747872"/>
            <a:ext cx="47743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4365E3"/>
                </a:solidFill>
              </a:rPr>
              <a:t>Stacked sequences (protein, DNA or RNA)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8F108E-0060-B2BF-FCB3-1BB96AF4D45D}"/>
              </a:ext>
            </a:extLst>
          </p:cNvPr>
          <p:cNvSpPr txBox="1"/>
          <p:nvPr/>
        </p:nvSpPr>
        <p:spPr>
          <a:xfrm>
            <a:off x="9959548" y="2831456"/>
            <a:ext cx="31187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4365E3"/>
                </a:solidFill>
              </a:rPr>
              <a:t>Evolutionary trees                                 for protein ancestry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912DA6-3541-E36D-12C5-E63D7AEA7FE0}"/>
              </a:ext>
            </a:extLst>
          </p:cNvPr>
          <p:cNvSpPr txBox="1"/>
          <p:nvPr/>
        </p:nvSpPr>
        <p:spPr>
          <a:xfrm>
            <a:off x="10258170" y="4829132"/>
            <a:ext cx="311876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4365E3"/>
                </a:solidFill>
              </a:rPr>
              <a:t>3D </a:t>
            </a:r>
            <a:r>
              <a:rPr lang="en-US" dirty="0" err="1">
                <a:solidFill>
                  <a:srgbClr val="4365E3"/>
                </a:solidFill>
              </a:rPr>
              <a:t>visualisation</a:t>
            </a:r>
            <a:r>
              <a:rPr lang="en-US" dirty="0">
                <a:solidFill>
                  <a:srgbClr val="4365E3"/>
                </a:solidFill>
              </a:rPr>
              <a:t>                                          of differences</a:t>
            </a:r>
          </a:p>
          <a:p>
            <a:r>
              <a:rPr lang="en-US" dirty="0">
                <a:solidFill>
                  <a:srgbClr val="4365E3"/>
                </a:solidFill>
              </a:rPr>
              <a:t>in structure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6982C8-B8A4-E2EC-C8D0-6185E85BD48A}"/>
              </a:ext>
            </a:extLst>
          </p:cNvPr>
          <p:cNvSpPr txBox="1"/>
          <p:nvPr/>
        </p:nvSpPr>
        <p:spPr>
          <a:xfrm>
            <a:off x="501354" y="5158644"/>
            <a:ext cx="31187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4365E3"/>
                </a:solidFill>
              </a:rPr>
              <a:t>Similarity 'scores'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49076F1-BA29-747F-6226-45A49C4F763B}"/>
              </a:ext>
            </a:extLst>
          </p:cNvPr>
          <p:cNvCxnSpPr/>
          <p:nvPr/>
        </p:nvCxnSpPr>
        <p:spPr>
          <a:xfrm flipH="1">
            <a:off x="5173363" y="1066800"/>
            <a:ext cx="2071816" cy="113064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F3E927D-1083-D454-24CD-AC4F3C1E87CB}"/>
              </a:ext>
            </a:extLst>
          </p:cNvPr>
          <p:cNvCxnSpPr>
            <a:cxnSpLocks/>
          </p:cNvCxnSpPr>
          <p:nvPr/>
        </p:nvCxnSpPr>
        <p:spPr>
          <a:xfrm flipH="1" flipV="1">
            <a:off x="8872538" y="2434280"/>
            <a:ext cx="1111721" cy="72287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4974DA6-AE68-C78A-B02B-BA7C42DF385C}"/>
              </a:ext>
            </a:extLst>
          </p:cNvPr>
          <p:cNvCxnSpPr>
            <a:cxnSpLocks/>
          </p:cNvCxnSpPr>
          <p:nvPr/>
        </p:nvCxnSpPr>
        <p:spPr>
          <a:xfrm flipH="1" flipV="1">
            <a:off x="8561173" y="4359875"/>
            <a:ext cx="1670222" cy="72287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5D9CC12-4356-B89D-B384-766FE2B04024}"/>
              </a:ext>
            </a:extLst>
          </p:cNvPr>
          <p:cNvCxnSpPr>
            <a:cxnSpLocks/>
          </p:cNvCxnSpPr>
          <p:nvPr/>
        </p:nvCxnSpPr>
        <p:spPr>
          <a:xfrm flipV="1">
            <a:off x="1972962" y="3791492"/>
            <a:ext cx="1798938" cy="135303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2E98DB1-8F87-C96B-C4F5-022B1E36CB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9673"/>
          <a:stretch>
            <a:fillRect/>
          </a:stretch>
        </p:blipFill>
        <p:spPr>
          <a:xfrm>
            <a:off x="611626" y="1233216"/>
            <a:ext cx="1761589" cy="1657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329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18639-4F54-FEC5-BD65-79CC3C803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A2F7AEDE-9588-DC7A-D05A-68E109A92E6E}"/>
              </a:ext>
            </a:extLst>
          </p:cNvPr>
          <p:cNvSpPr txBox="1">
            <a:spLocks/>
          </p:cNvSpPr>
          <p:nvPr/>
        </p:nvSpPr>
        <p:spPr>
          <a:xfrm>
            <a:off x="395288" y="395288"/>
            <a:ext cx="11797200" cy="646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  <a:endParaRPr lang="en-US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638F152C-5A88-6E3A-B9D5-AF29DED3CE06}"/>
              </a:ext>
            </a:extLst>
          </p:cNvPr>
          <p:cNvSpPr txBox="1">
            <a:spLocks/>
          </p:cNvSpPr>
          <p:nvPr/>
        </p:nvSpPr>
        <p:spPr>
          <a:xfrm>
            <a:off x="6691951" y="2628317"/>
            <a:ext cx="5356096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b="1" dirty="0" err="1">
                <a:solidFill>
                  <a:srgbClr val="4365E3"/>
                </a:solidFill>
                <a:latin typeface="Baxter Sans Core" pitchFamily="2" charset="77"/>
              </a:rPr>
              <a:t>Jalview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 Schools Workbook </a:t>
            </a:r>
          </a:p>
          <a:p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One-click, internet-based activities 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on </a:t>
            </a:r>
            <a:r>
              <a:rPr lang="en-US" sz="2300" dirty="0" err="1">
                <a:solidFill>
                  <a:srgbClr val="4365E3"/>
                </a:solidFill>
                <a:latin typeface="Baxter Sans Core" pitchFamily="2" charset="77"/>
              </a:rPr>
              <a:t>Jalview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website with guidance and questions in workbook 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Ages 16-18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AP, GCSEs, IGCSEs, Advanced Levels, Scottish </a:t>
            </a:r>
            <a:r>
              <a:rPr lang="en-US" sz="2300" dirty="0" err="1">
                <a:solidFill>
                  <a:srgbClr val="4365E3"/>
                </a:solidFill>
                <a:latin typeface="Baxter Sans Core" pitchFamily="2" charset="77"/>
              </a:rPr>
              <a:t>Highers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and International Baccalaureate, including many other national and 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international curricula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Biology and Human Biology</a:t>
            </a: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7" name="The One_2DC8C0C1-EB04-451D-AF39-E03AF997AAD4.mp4">
            <a:hlinkClick r:id="" action="ppaction://media"/>
            <a:extLst>
              <a:ext uri="{FF2B5EF4-FFF2-40B4-BE49-F238E27FC236}">
                <a16:creationId xmlns:a16="http://schemas.microsoft.com/office/drawing/2014/main" id="{CACD4175-3C62-8D1A-BE62-377BB27AA16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5130" y="828697"/>
            <a:ext cx="5602381" cy="5602382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BE5F951-5199-A559-44F8-42170E0265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8624" y="828696"/>
            <a:ext cx="1713863" cy="1713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15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0" mute="1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15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B18639-4F54-FEC5-BD65-79CC3C803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A2F7AEDE-9588-DC7A-D05A-68E109A92E6E}"/>
              </a:ext>
            </a:extLst>
          </p:cNvPr>
          <p:cNvSpPr txBox="1">
            <a:spLocks/>
          </p:cNvSpPr>
          <p:nvPr/>
        </p:nvSpPr>
        <p:spPr>
          <a:xfrm>
            <a:off x="395288" y="395288"/>
            <a:ext cx="11797200" cy="646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  <a:endParaRPr lang="en-US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638F152C-5A88-6E3A-B9D5-AF29DED3CE06}"/>
              </a:ext>
            </a:extLst>
          </p:cNvPr>
          <p:cNvSpPr txBox="1">
            <a:spLocks/>
          </p:cNvSpPr>
          <p:nvPr/>
        </p:nvSpPr>
        <p:spPr>
          <a:xfrm>
            <a:off x="936572" y="841987"/>
            <a:ext cx="6419268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dirty="0">
                <a:solidFill>
                  <a:srgbClr val="FF0000"/>
                </a:solidFill>
                <a:latin typeface="Baxter Sans Core" pitchFamily="2" charset="77"/>
              </a:rPr>
              <a:t>Project 1:</a:t>
            </a:r>
            <a:r>
              <a:rPr lang="en-US" sz="3200" dirty="0">
                <a:solidFill>
                  <a:srgbClr val="4365E3"/>
                </a:solidFill>
                <a:latin typeface="Baxter Sans Core" pitchFamily="2" charset="77"/>
              </a:rPr>
              <a:t> Viewing DNA &amp; RNA </a:t>
            </a: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D3AFF7F2-3089-2B2C-D3FD-EA1DEE8590F0}"/>
              </a:ext>
            </a:extLst>
          </p:cNvPr>
          <p:cNvSpPr txBox="1">
            <a:spLocks/>
          </p:cNvSpPr>
          <p:nvPr/>
        </p:nvSpPr>
        <p:spPr>
          <a:xfrm>
            <a:off x="1350736" y="6042022"/>
            <a:ext cx="9933267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83D2B7E-C16A-3575-D46E-C818FAC3CA0E}"/>
              </a:ext>
            </a:extLst>
          </p:cNvPr>
          <p:cNvSpPr txBox="1">
            <a:spLocks/>
          </p:cNvSpPr>
          <p:nvPr/>
        </p:nvSpPr>
        <p:spPr>
          <a:xfrm>
            <a:off x="9212135" y="2551715"/>
            <a:ext cx="2979865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Differences in spatial arrangement of DNA and RNA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Double-stranded DNA helix 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Single-stranded RNA</a:t>
            </a: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6" name="Jalview Schools Workbook_Project 1.mp4">
            <a:hlinkClick r:id="" action="ppaction://media"/>
            <a:extLst>
              <a:ext uri="{FF2B5EF4-FFF2-40B4-BE49-F238E27FC236}">
                <a16:creationId xmlns:a16="http://schemas.microsoft.com/office/drawing/2014/main" id="{37EF968D-D1A3-A284-97DD-02CB67DA149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6572" y="1527901"/>
            <a:ext cx="8268047" cy="4650671"/>
          </a:xfrm>
        </p:spPr>
      </p:pic>
    </p:spTree>
    <p:extLst>
      <p:ext uri="{BB962C8B-B14F-4D97-AF65-F5344CB8AC3E}">
        <p14:creationId xmlns:p14="http://schemas.microsoft.com/office/powerpoint/2010/main" val="285318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15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6FEB6D-EC96-EA0E-83BF-C0541BD4B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49BE550E-11F5-7E98-919D-E93996E554C9}"/>
              </a:ext>
            </a:extLst>
          </p:cNvPr>
          <p:cNvSpPr txBox="1">
            <a:spLocks/>
          </p:cNvSpPr>
          <p:nvPr/>
        </p:nvSpPr>
        <p:spPr>
          <a:xfrm>
            <a:off x="395288" y="395288"/>
            <a:ext cx="11797200" cy="646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  <a:endParaRPr lang="en-US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66AE5E8B-49F1-957D-FAE8-0847CB5BBDA2}"/>
              </a:ext>
            </a:extLst>
          </p:cNvPr>
          <p:cNvSpPr txBox="1">
            <a:spLocks/>
          </p:cNvSpPr>
          <p:nvPr/>
        </p:nvSpPr>
        <p:spPr>
          <a:xfrm>
            <a:off x="936572" y="841987"/>
            <a:ext cx="7394628" cy="6593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dirty="0">
                <a:solidFill>
                  <a:srgbClr val="FF0000"/>
                </a:solidFill>
                <a:latin typeface="Baxter Sans Core" pitchFamily="2" charset="77"/>
              </a:rPr>
              <a:t>Project 2:</a:t>
            </a:r>
            <a:r>
              <a:rPr lang="en-US" sz="3200" dirty="0">
                <a:solidFill>
                  <a:srgbClr val="4365E3"/>
                </a:solidFill>
                <a:latin typeface="Baxter Sans Core" pitchFamily="2" charset="77"/>
              </a:rPr>
              <a:t> Viewing Myoglobin Proteins</a:t>
            </a: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DA007434-78E9-0AFE-09FC-D86776359D03}"/>
              </a:ext>
            </a:extLst>
          </p:cNvPr>
          <p:cNvSpPr txBox="1">
            <a:spLocks/>
          </p:cNvSpPr>
          <p:nvPr/>
        </p:nvSpPr>
        <p:spPr>
          <a:xfrm>
            <a:off x="9337861" y="2245464"/>
            <a:ext cx="2757296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3D molecular structure 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of a protein</a:t>
            </a:r>
          </a:p>
          <a:p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Tree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to determine evolutionary relationships between same protein produced by different animal species </a:t>
            </a:r>
          </a:p>
          <a:p>
            <a:endParaRPr lang="en-US" sz="2300" dirty="0">
              <a:latin typeface="Baxter Sans Core" pitchFamily="2" charset="77"/>
            </a:endParaRP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5" name="Jalview Schools Workbook_Project 2.mp4">
            <a:hlinkClick r:id="" action="ppaction://media"/>
            <a:extLst>
              <a:ext uri="{FF2B5EF4-FFF2-40B4-BE49-F238E27FC236}">
                <a16:creationId xmlns:a16="http://schemas.microsoft.com/office/drawing/2014/main" id="{0F397A26-7980-7C54-53E1-556D3D29AF3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6572" y="1501329"/>
            <a:ext cx="8303959" cy="4670871"/>
          </a:xfrm>
        </p:spPr>
      </p:pic>
    </p:spTree>
    <p:extLst>
      <p:ext uri="{BB962C8B-B14F-4D97-AF65-F5344CB8AC3E}">
        <p14:creationId xmlns:p14="http://schemas.microsoft.com/office/powerpoint/2010/main" val="134671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15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929C97-9972-FE96-9D05-48A5B862D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C285D56E-0A18-F5E2-FB0A-DFFADC743D31}"/>
              </a:ext>
            </a:extLst>
          </p:cNvPr>
          <p:cNvSpPr txBox="1">
            <a:spLocks/>
          </p:cNvSpPr>
          <p:nvPr/>
        </p:nvSpPr>
        <p:spPr>
          <a:xfrm>
            <a:off x="395288" y="395288"/>
            <a:ext cx="11797200" cy="646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5E20D71-34BA-2579-6850-B5EF094FAA02}"/>
              </a:ext>
            </a:extLst>
          </p:cNvPr>
          <p:cNvSpPr txBox="1">
            <a:spLocks/>
          </p:cNvSpPr>
          <p:nvPr/>
        </p:nvSpPr>
        <p:spPr>
          <a:xfrm>
            <a:off x="936572" y="841987"/>
            <a:ext cx="7394628" cy="6593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dirty="0">
                <a:solidFill>
                  <a:srgbClr val="FF0000"/>
                </a:solidFill>
                <a:latin typeface="Baxter Sans Core" pitchFamily="2" charset="77"/>
              </a:rPr>
              <a:t>Project 3:</a:t>
            </a:r>
            <a:r>
              <a:rPr lang="en-US" sz="3200" dirty="0">
                <a:solidFill>
                  <a:srgbClr val="FF0000"/>
                </a:solidFill>
                <a:latin typeface="Baxter Sans Core" pitchFamily="2" charset="77"/>
              </a:rPr>
              <a:t> </a:t>
            </a:r>
            <a:r>
              <a:rPr lang="en-US" sz="3200" dirty="0">
                <a:solidFill>
                  <a:srgbClr val="4365E3"/>
                </a:solidFill>
                <a:latin typeface="Baxter Sans Core" pitchFamily="2" charset="77"/>
              </a:rPr>
              <a:t>Viewing (Other) Proteins</a:t>
            </a: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3134C3E6-D834-39C5-302B-45B12D83724D}"/>
              </a:ext>
            </a:extLst>
          </p:cNvPr>
          <p:cNvSpPr txBox="1">
            <a:spLocks/>
          </p:cNvSpPr>
          <p:nvPr/>
        </p:nvSpPr>
        <p:spPr>
          <a:xfrm>
            <a:off x="9227483" y="2580788"/>
            <a:ext cx="2986139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3D molecular structure of common proteins   in the human body</a:t>
            </a:r>
          </a:p>
          <a:p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Associate structure with function </a:t>
            </a: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6" name="Jalview Schools Workbook_Project 3.mp4">
            <a:hlinkClick r:id="" action="ppaction://media"/>
            <a:extLst>
              <a:ext uri="{FF2B5EF4-FFF2-40B4-BE49-F238E27FC236}">
                <a16:creationId xmlns:a16="http://schemas.microsoft.com/office/drawing/2014/main" id="{3C518376-F418-C0E4-FD5E-DE377CE4A43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3246" y="1501329"/>
            <a:ext cx="8227759" cy="4628009"/>
          </a:xfrm>
        </p:spPr>
      </p:pic>
    </p:spTree>
    <p:extLst>
      <p:ext uri="{BB962C8B-B14F-4D97-AF65-F5344CB8AC3E}">
        <p14:creationId xmlns:p14="http://schemas.microsoft.com/office/powerpoint/2010/main" val="1556537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15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54921A-37E8-1293-6E7E-190D5B039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9CF6F864-2081-6932-097B-C29BD9A637F1}"/>
              </a:ext>
            </a:extLst>
          </p:cNvPr>
          <p:cNvSpPr txBox="1">
            <a:spLocks/>
          </p:cNvSpPr>
          <p:nvPr/>
        </p:nvSpPr>
        <p:spPr>
          <a:xfrm>
            <a:off x="395288" y="395288"/>
            <a:ext cx="11797200" cy="646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4365E2"/>
                </a:solidFill>
                <a:latin typeface="Baxter Sans Core" pitchFamily="2" charset="77"/>
              </a:rPr>
              <a:t>      </a:t>
            </a:r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03D21A5B-E7C4-5B75-EFAE-5F85260282C1}"/>
              </a:ext>
            </a:extLst>
          </p:cNvPr>
          <p:cNvSpPr txBox="1">
            <a:spLocks/>
          </p:cNvSpPr>
          <p:nvPr/>
        </p:nvSpPr>
        <p:spPr>
          <a:xfrm>
            <a:off x="936572" y="841987"/>
            <a:ext cx="11072548" cy="91569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500" b="1" dirty="0">
                <a:solidFill>
                  <a:srgbClr val="FF0000"/>
                </a:solidFill>
                <a:latin typeface="Baxter Sans Core" pitchFamily="2" charset="77"/>
              </a:rPr>
              <a:t>Project 4:</a:t>
            </a:r>
            <a:r>
              <a:rPr lang="en-US" sz="3500" dirty="0">
                <a:solidFill>
                  <a:srgbClr val="FF0000"/>
                </a:solidFill>
                <a:latin typeface="Baxter Sans Core" pitchFamily="2" charset="77"/>
              </a:rPr>
              <a:t> </a:t>
            </a:r>
            <a:r>
              <a:rPr lang="en-US" sz="3500" dirty="0">
                <a:solidFill>
                  <a:srgbClr val="4365E3"/>
                </a:solidFill>
                <a:latin typeface="Baxter Sans Core" pitchFamily="2" charset="77"/>
              </a:rPr>
              <a:t>Viewing the Genetic Mutation involved in          Sickle Cell </a:t>
            </a:r>
            <a:r>
              <a:rPr lang="en-US" sz="3500" dirty="0" err="1">
                <a:solidFill>
                  <a:srgbClr val="4365E3"/>
                </a:solidFill>
                <a:latin typeface="Baxter Sans Core" pitchFamily="2" charset="77"/>
              </a:rPr>
              <a:t>Anaemia</a:t>
            </a:r>
            <a:endParaRPr lang="en-US" sz="3200" dirty="0">
              <a:solidFill>
                <a:srgbClr val="4365E3"/>
              </a:solidFill>
              <a:latin typeface="Baxter Sans Core" pitchFamily="2" charset="77"/>
            </a:endParaRPr>
          </a:p>
          <a:p>
            <a:pPr marL="0" indent="0">
              <a:buNone/>
            </a:pP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B24D126B-D481-159D-DF99-44246C111A23}"/>
              </a:ext>
            </a:extLst>
          </p:cNvPr>
          <p:cNvSpPr txBox="1">
            <a:spLocks/>
          </p:cNvSpPr>
          <p:nvPr/>
        </p:nvSpPr>
        <p:spPr>
          <a:xfrm>
            <a:off x="9405890" y="3352518"/>
            <a:ext cx="2986139" cy="23861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Genetic 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mutation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of a rare disease</a:t>
            </a:r>
          </a:p>
          <a:p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Defective protein product</a:t>
            </a: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6" name="Jalview Schools Workbook_Project 4.mp4">
            <a:hlinkClick r:id="" action="ppaction://media"/>
            <a:extLst>
              <a:ext uri="{FF2B5EF4-FFF2-40B4-BE49-F238E27FC236}">
                <a16:creationId xmlns:a16="http://schemas.microsoft.com/office/drawing/2014/main" id="{22FFEA48-377F-2FD5-D9EB-BAF9D5BF6F7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2630" y="1757680"/>
            <a:ext cx="8364691" cy="4705032"/>
          </a:xfrm>
        </p:spPr>
      </p:pic>
    </p:spTree>
    <p:extLst>
      <p:ext uri="{BB962C8B-B14F-4D97-AF65-F5344CB8AC3E}">
        <p14:creationId xmlns:p14="http://schemas.microsoft.com/office/powerpoint/2010/main" val="277179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08231-67EB-D20F-D710-49E0DAABF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Red dripping blood on a black background&#10;&#10;Description automatically generated">
            <a:extLst>
              <a:ext uri="{FF2B5EF4-FFF2-40B4-BE49-F238E27FC236}">
                <a16:creationId xmlns:a16="http://schemas.microsoft.com/office/drawing/2014/main" id="{988DCFEF-82FC-E112-E0F9-266ED6578D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16" b="1"/>
          <a:stretch/>
        </p:blipFill>
        <p:spPr>
          <a:xfrm>
            <a:off x="-2658140" y="399555"/>
            <a:ext cx="16250912" cy="546827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6F82D7F-9D25-16B5-7EDA-E780C7532B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997" t="9150" r="36997" b="26792"/>
          <a:stretch/>
        </p:blipFill>
        <p:spPr>
          <a:xfrm>
            <a:off x="4395305" y="748611"/>
            <a:ext cx="3842336" cy="53237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46A6F132-3D5A-8AD2-A501-6DAB84C0924C}"/>
              </a:ext>
            </a:extLst>
          </p:cNvPr>
          <p:cNvSpPr txBox="1">
            <a:spLocks/>
          </p:cNvSpPr>
          <p:nvPr/>
        </p:nvSpPr>
        <p:spPr>
          <a:xfrm>
            <a:off x="3125572" y="6270072"/>
            <a:ext cx="6381802" cy="5336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For more </a:t>
            </a:r>
            <a:r>
              <a:rPr lang="en-US" sz="2300" b="1" dirty="0">
                <a:solidFill>
                  <a:srgbClr val="4365E3"/>
                </a:solidFill>
                <a:latin typeface="Baxter Sans Core" pitchFamily="2" charset="77"/>
              </a:rPr>
              <a:t>advanced</a:t>
            </a:r>
            <a:r>
              <a:rPr lang="en-US" sz="2300" dirty="0">
                <a:solidFill>
                  <a:srgbClr val="4365E3"/>
                </a:solidFill>
                <a:latin typeface="Baxter Sans Core" pitchFamily="2" charset="77"/>
              </a:rPr>
              <a:t> bioinformatics exercises!</a:t>
            </a: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12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828E64-23F8-3837-A120-653D6F3F8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DB4564C3-6A2D-F7C4-3379-7CFB51567FF9}"/>
              </a:ext>
            </a:extLst>
          </p:cNvPr>
          <p:cNvSpPr txBox="1">
            <a:spLocks/>
          </p:cNvSpPr>
          <p:nvPr/>
        </p:nvSpPr>
        <p:spPr>
          <a:xfrm>
            <a:off x="771678" y="3032279"/>
            <a:ext cx="11797200" cy="48655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6600" b="1" dirty="0">
                <a:solidFill>
                  <a:srgbClr val="00B050"/>
                </a:solidFill>
                <a:latin typeface="Baxter Sans Core" pitchFamily="2" charset="77"/>
              </a:rPr>
              <a:t>Help students imagine better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911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FA2B9-0AFA-47A4-A51D-363FEBBDE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591692F-2E33-209A-B349-E9DCF1BA603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4EAEECC2-7B09-DD67-2876-B48F456F36DC}"/>
              </a:ext>
            </a:extLst>
          </p:cNvPr>
          <p:cNvSpPr txBox="1">
            <a:spLocks/>
          </p:cNvSpPr>
          <p:nvPr/>
        </p:nvSpPr>
        <p:spPr>
          <a:xfrm>
            <a:off x="3943305" y="3358053"/>
            <a:ext cx="4584007" cy="12134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6600" b="1" dirty="0">
                <a:solidFill>
                  <a:srgbClr val="4365E3"/>
                </a:solidFill>
                <a:latin typeface="Baxter Sans Core" pitchFamily="2" charset="77"/>
              </a:rPr>
              <a:t>Thank you!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2D77D5CA-4E86-A618-58E9-F6632ECB8A8D}"/>
              </a:ext>
            </a:extLst>
          </p:cNvPr>
          <p:cNvSpPr txBox="1">
            <a:spLocks/>
          </p:cNvSpPr>
          <p:nvPr/>
        </p:nvSpPr>
        <p:spPr>
          <a:xfrm>
            <a:off x="605587" y="5738089"/>
            <a:ext cx="11376602" cy="23861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dirty="0">
                <a:solidFill>
                  <a:srgbClr val="4365E3"/>
                </a:solidFill>
                <a:latin typeface="Baxter Sans Core" pitchFamily="2" charset="77"/>
              </a:rPr>
              <a:t>With thanks to Suzanne Duce, Mungo Carstairs, Benedict Soares, Bob Hanson, Dmitry Finkelbergs, Charlotte Campbell, Jim Procter and Geoff Barton for the development of the ‘</a:t>
            </a:r>
            <a:r>
              <a:rPr lang="en-US" sz="1600" dirty="0" err="1">
                <a:solidFill>
                  <a:srgbClr val="4365E3"/>
                </a:solidFill>
                <a:latin typeface="Baxter Sans Core" pitchFamily="2" charset="77"/>
              </a:rPr>
              <a:t>Jalview</a:t>
            </a:r>
            <a:r>
              <a:rPr lang="en-US" sz="1600" dirty="0">
                <a:solidFill>
                  <a:srgbClr val="4365E3"/>
                </a:solidFill>
                <a:latin typeface="Baxter Sans Core" pitchFamily="2" charset="77"/>
              </a:rPr>
              <a:t> Schools Workbook’, ‘Using </a:t>
            </a:r>
            <a:r>
              <a:rPr lang="en-US" sz="1600" dirty="0" err="1">
                <a:solidFill>
                  <a:srgbClr val="4365E3"/>
                </a:solidFill>
                <a:latin typeface="Baxter Sans Core" pitchFamily="2" charset="77"/>
              </a:rPr>
              <a:t>Jalview</a:t>
            </a:r>
            <a:r>
              <a:rPr lang="en-US" sz="1600" dirty="0">
                <a:solidFill>
                  <a:srgbClr val="4365E3"/>
                </a:solidFill>
                <a:latin typeface="Baxter Sans Core" pitchFamily="2" charset="77"/>
              </a:rPr>
              <a:t> to Look Inside the Blood of the Woolly Mammoth Workbook’ and the </a:t>
            </a:r>
            <a:r>
              <a:rPr lang="en-US" sz="1600" dirty="0" err="1">
                <a:solidFill>
                  <a:srgbClr val="4365E3"/>
                </a:solidFill>
                <a:latin typeface="Baxter Sans Core" pitchFamily="2" charset="77"/>
              </a:rPr>
              <a:t>Jalview</a:t>
            </a:r>
            <a:r>
              <a:rPr lang="en-US" sz="1600" dirty="0">
                <a:solidFill>
                  <a:srgbClr val="4365E3"/>
                </a:solidFill>
                <a:latin typeface="Baxter Sans Core" pitchFamily="2" charset="77"/>
              </a:rPr>
              <a:t> software.                                                                                                                             Funding by the UK’s BBSRC and </a:t>
            </a:r>
            <a:r>
              <a:rPr lang="en-US" sz="1600" dirty="0" err="1">
                <a:solidFill>
                  <a:srgbClr val="4365E3"/>
                </a:solidFill>
                <a:latin typeface="Baxter Sans Core" pitchFamily="2" charset="77"/>
              </a:rPr>
              <a:t>Wellcome</a:t>
            </a:r>
            <a:r>
              <a:rPr lang="en-US" sz="1600" dirty="0">
                <a:solidFill>
                  <a:srgbClr val="4365E3"/>
                </a:solidFill>
                <a:latin typeface="Baxter Sans Core" pitchFamily="2" charset="77"/>
              </a:rPr>
              <a:t> Trust is also gratefully acknowledged.</a:t>
            </a:r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sz="2300" dirty="0">
              <a:latin typeface="Baxter Sans Core" pitchFamily="2" charset="77"/>
            </a:endParaRPr>
          </a:p>
          <a:p>
            <a:endParaRPr lang="en-US" dirty="0"/>
          </a:p>
        </p:txBody>
      </p:sp>
      <p:pic>
        <p:nvPicPr>
          <p:cNvPr id="1026" name="Picture 2" descr="Susan Duce working with student">
            <a:extLst>
              <a:ext uri="{FF2B5EF4-FFF2-40B4-BE49-F238E27FC236}">
                <a16:creationId xmlns:a16="http://schemas.microsoft.com/office/drawing/2014/main" id="{E7A165F4-85DE-C7B0-0B71-EC7E619657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95288"/>
            <a:ext cx="3548017" cy="266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igh School students using Jalview">
            <a:extLst>
              <a:ext uri="{FF2B5EF4-FFF2-40B4-BE49-F238E27FC236}">
                <a16:creationId xmlns:a16="http://schemas.microsoft.com/office/drawing/2014/main" id="{C297D385-A396-E671-8294-2F9B6FF67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05" y="395289"/>
            <a:ext cx="2324780" cy="264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AF1C71-93A6-150E-3956-A458F811AC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7312" y="395287"/>
            <a:ext cx="2644300" cy="2644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BDB4BD-133B-1EAB-0A1C-60478B6DD26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3553" b="6082"/>
          <a:stretch>
            <a:fillRect/>
          </a:stretch>
        </p:blipFill>
        <p:spPr>
          <a:xfrm>
            <a:off x="8901612" y="395288"/>
            <a:ext cx="3290388" cy="2644300"/>
          </a:xfrm>
          <a:prstGeom prst="rect">
            <a:avLst/>
          </a:prstGeom>
        </p:spPr>
      </p:pic>
      <p:pic>
        <p:nvPicPr>
          <p:cNvPr id="1032" name="Picture 8" descr="Wellcome Trust • Islington Play Association">
            <a:extLst>
              <a:ext uri="{FF2B5EF4-FFF2-40B4-BE49-F238E27FC236}">
                <a16:creationId xmlns:a16="http://schemas.microsoft.com/office/drawing/2014/main" id="{DB4DF702-0F46-C5C7-85CA-824A8D7E7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76" y="4725360"/>
            <a:ext cx="807030" cy="76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Biotechnology and Biological Sciences Research Council | The VALIDATE  Network">
            <a:extLst>
              <a:ext uri="{FF2B5EF4-FFF2-40B4-BE49-F238E27FC236}">
                <a16:creationId xmlns:a16="http://schemas.microsoft.com/office/drawing/2014/main" id="{F963A80B-6469-8F00-6E33-CEFD0B0EB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425" y="4723211"/>
            <a:ext cx="2842902" cy="71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UOD-Logo-1024×1024 – Architecture Collective Life">
            <a:extLst>
              <a:ext uri="{FF2B5EF4-FFF2-40B4-BE49-F238E27FC236}">
                <a16:creationId xmlns:a16="http://schemas.microsoft.com/office/drawing/2014/main" id="{A4801A3C-720D-DE4B-B6E5-EC53D05566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00" b="35527"/>
          <a:stretch>
            <a:fillRect/>
          </a:stretch>
        </p:blipFill>
        <p:spPr bwMode="auto">
          <a:xfrm>
            <a:off x="5385057" y="4715211"/>
            <a:ext cx="1974682" cy="72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The Barton Group | Bioinformatics Research | Division of Computational  Biology | School of Life Sciences | University of Dundee">
            <a:extLst>
              <a:ext uri="{FF2B5EF4-FFF2-40B4-BE49-F238E27FC236}">
                <a16:creationId xmlns:a16="http://schemas.microsoft.com/office/drawing/2014/main" id="{11DC3B5B-2D7A-CBE6-0E13-998E317750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115" y="4788363"/>
            <a:ext cx="4151132" cy="62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068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C0DA2-5C5E-4B99-CBA5-432D35A1D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C840965-90A1-B30C-E613-261005C1B22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pic>
        <p:nvPicPr>
          <p:cNvPr id="9" name="Picture 4" descr="Youtube Logo Square PNGs for Free Download">
            <a:extLst>
              <a:ext uri="{FF2B5EF4-FFF2-40B4-BE49-F238E27FC236}">
                <a16:creationId xmlns:a16="http://schemas.microsoft.com/office/drawing/2014/main" id="{E218C726-159C-F430-D835-CFFED834D2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6" t="26130" r="13907" b="24026"/>
          <a:stretch>
            <a:fillRect/>
          </a:stretch>
        </p:blipFill>
        <p:spPr bwMode="auto">
          <a:xfrm>
            <a:off x="3760770" y="3583981"/>
            <a:ext cx="1892002" cy="138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E94F27CB-E60B-BD7B-7B6A-A9F81C4FE6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52"/>
          <a:stretch>
            <a:fillRect/>
          </a:stretch>
        </p:blipFill>
        <p:spPr bwMode="auto">
          <a:xfrm>
            <a:off x="5906997" y="3753109"/>
            <a:ext cx="1067239" cy="102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E1319F59-1985-FF98-9924-781368CDE4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034"/>
          <a:stretch>
            <a:fillRect/>
          </a:stretch>
        </p:blipFill>
        <p:spPr bwMode="auto">
          <a:xfrm>
            <a:off x="7485229" y="3753337"/>
            <a:ext cx="1286607" cy="102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4B9EA0E3-E745-1D5A-571F-5E7A58CD731E}"/>
              </a:ext>
            </a:extLst>
          </p:cNvPr>
          <p:cNvSpPr txBox="1">
            <a:spLocks/>
          </p:cNvSpPr>
          <p:nvPr/>
        </p:nvSpPr>
        <p:spPr>
          <a:xfrm>
            <a:off x="3629840" y="2667301"/>
            <a:ext cx="5328096" cy="121343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3B3B3B"/>
                </a:solidFill>
                <a:latin typeface="Baxter Sans Pro Alt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6600" b="1" dirty="0" err="1">
                <a:solidFill>
                  <a:srgbClr val="4365E3"/>
                </a:solidFill>
                <a:latin typeface="Baxter Sans Core" pitchFamily="2" charset="77"/>
              </a:rPr>
              <a:t>www.jalview.org</a:t>
            </a:r>
            <a:endParaRPr lang="en-US" sz="6600" b="1" dirty="0">
              <a:solidFill>
                <a:srgbClr val="4365E3"/>
              </a:solidFill>
              <a:latin typeface="Baxter Sans Core" pitchFamily="2" charset="77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0539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7728</TotalTime>
  <Words>485</Words>
  <Application>Microsoft Macintosh PowerPoint</Application>
  <PresentationFormat>Widescreen</PresentationFormat>
  <Paragraphs>134</Paragraphs>
  <Slides>15</Slides>
  <Notes>13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Aptos Display</vt:lpstr>
      <vt:lpstr>Arial</vt:lpstr>
      <vt:lpstr>Baxter Sans Core</vt:lpstr>
      <vt:lpstr>Baxter Sans Pro Alt</vt:lpstr>
      <vt:lpstr>Helvetica Neue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Jabeen (Staff)</dc:creator>
  <cp:lastModifiedBy>Khadija Jabeen (Staff)</cp:lastModifiedBy>
  <cp:revision>93</cp:revision>
  <dcterms:created xsi:type="dcterms:W3CDTF">2026-03-19T10:41:09Z</dcterms:created>
  <dcterms:modified xsi:type="dcterms:W3CDTF">2026-04-29T13:51:11Z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618d1e0-f5d7-4da7-8ddd-3b83021a2c85_Enabled">
    <vt:lpwstr>true</vt:lpwstr>
  </property>
  <property fmtid="{D5CDD505-2E9C-101B-9397-08002B2CF9AE}" pid="3" name="MSIP_Label_a618d1e0-f5d7-4da7-8ddd-3b83021a2c85_SetDate">
    <vt:lpwstr>2026-03-19T12:13:13Z</vt:lpwstr>
  </property>
  <property fmtid="{D5CDD505-2E9C-101B-9397-08002B2CF9AE}" pid="4" name="MSIP_Label_a618d1e0-f5d7-4da7-8ddd-3b83021a2c85_Method">
    <vt:lpwstr>Standard</vt:lpwstr>
  </property>
  <property fmtid="{D5CDD505-2E9C-101B-9397-08002B2CF9AE}" pid="5" name="MSIP_Label_a618d1e0-f5d7-4da7-8ddd-3b83021a2c85_Name">
    <vt:lpwstr>Private</vt:lpwstr>
  </property>
  <property fmtid="{D5CDD505-2E9C-101B-9397-08002B2CF9AE}" pid="6" name="MSIP_Label_a618d1e0-f5d7-4da7-8ddd-3b83021a2c85_SiteId">
    <vt:lpwstr>ae323139-093a-4d2a-81a6-5d334bcd9019</vt:lpwstr>
  </property>
  <property fmtid="{D5CDD505-2E9C-101B-9397-08002B2CF9AE}" pid="7" name="MSIP_Label_a618d1e0-f5d7-4da7-8ddd-3b83021a2c85_ActionId">
    <vt:lpwstr>d954bbc6-c235-4589-9842-e1de06def477</vt:lpwstr>
  </property>
  <property fmtid="{D5CDD505-2E9C-101B-9397-08002B2CF9AE}" pid="8" name="MSIP_Label_a618d1e0-f5d7-4da7-8ddd-3b83021a2c85_ContentBits">
    <vt:lpwstr>0</vt:lpwstr>
  </property>
  <property fmtid="{D5CDD505-2E9C-101B-9397-08002B2CF9AE}" pid="9" name="MSIP_Label_a618d1e0-f5d7-4da7-8ddd-3b83021a2c85_Tag">
    <vt:lpwstr>50, 3, 0, 1</vt:lpwstr>
  </property>
</Properties>
</file>