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4"/>
  </p:notesMasterIdLst>
  <p:sldIdLst>
    <p:sldId id="256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964"/>
    <a:srgbClr val="5598E1"/>
    <a:srgbClr val="71B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2BBDD-80C2-4FE9-9230-D66FF8129FDF}" v="3" dt="2026-04-16T13:18:34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a Santos de Melo Wiermann" userId="4e8674f9-1ac4-46d8-9dc8-29c6151dde61" providerId="ADAL" clId="{23AA834C-42CE-4A2D-B2AD-E84F26FDF61D}"/>
    <pc:docChg chg="undo custSel addSld delSld modSld sldOrd modShowInfo">
      <pc:chgData name="Isabela Santos de Melo Wiermann" userId="4e8674f9-1ac4-46d8-9dc8-29c6151dde61" providerId="ADAL" clId="{23AA834C-42CE-4A2D-B2AD-E84F26FDF61D}" dt="2026-04-16T13:18:55.190" v="1037" actId="2711"/>
      <pc:docMkLst>
        <pc:docMk/>
      </pc:docMkLst>
      <pc:sldChg chg="modAnim modNotes modNotesTx">
        <pc:chgData name="Isabela Santos de Melo Wiermann" userId="4e8674f9-1ac4-46d8-9dc8-29c6151dde61" providerId="ADAL" clId="{23AA834C-42CE-4A2D-B2AD-E84F26FDF61D}" dt="2026-03-24T14:18:59.584" v="752" actId="6549"/>
        <pc:sldMkLst>
          <pc:docMk/>
          <pc:sldMk cId="4248900312" sldId="256"/>
        </pc:sldMkLst>
      </pc:sldChg>
      <pc:sldChg chg="modSp mod modAnim">
        <pc:chgData name="Isabela Santos de Melo Wiermann" userId="4e8674f9-1ac4-46d8-9dc8-29c6151dde61" providerId="ADAL" clId="{23AA834C-42CE-4A2D-B2AD-E84F26FDF61D}" dt="2026-04-15T19:43:18.270" v="933" actId="20577"/>
        <pc:sldMkLst>
          <pc:docMk/>
          <pc:sldMk cId="516705320" sldId="258"/>
        </pc:sldMkLst>
        <pc:spChg chg="mod">
          <ac:chgData name="Isabela Santos de Melo Wiermann" userId="4e8674f9-1ac4-46d8-9dc8-29c6151dde61" providerId="ADAL" clId="{23AA834C-42CE-4A2D-B2AD-E84F26FDF61D}" dt="2026-04-15T19:43:18.270" v="933" actId="20577"/>
          <ac:spMkLst>
            <pc:docMk/>
            <pc:sldMk cId="516705320" sldId="258"/>
            <ac:spMk id="20" creationId="{80E4B73F-5FC7-7DD1-EE58-012B977404EE}"/>
          </ac:spMkLst>
        </pc:spChg>
      </pc:sldChg>
      <pc:sldChg chg="modSp mod modAnim">
        <pc:chgData name="Isabela Santos de Melo Wiermann" userId="4e8674f9-1ac4-46d8-9dc8-29c6151dde61" providerId="ADAL" clId="{23AA834C-42CE-4A2D-B2AD-E84F26FDF61D}" dt="2026-04-16T13:18:55.190" v="1037" actId="2711"/>
        <pc:sldMkLst>
          <pc:docMk/>
          <pc:sldMk cId="2504392635" sldId="261"/>
        </pc:sldMkLst>
        <pc:spChg chg="mod">
          <ac:chgData name="Isabela Santos de Melo Wiermann" userId="4e8674f9-1ac4-46d8-9dc8-29c6151dde61" providerId="ADAL" clId="{23AA834C-42CE-4A2D-B2AD-E84F26FDF61D}" dt="2026-04-16T13:18:55.190" v="1037" actId="2711"/>
          <ac:spMkLst>
            <pc:docMk/>
            <pc:sldMk cId="2504392635" sldId="261"/>
            <ac:spMk id="16" creationId="{EE69436F-F7BF-1E70-1F37-32FC838A6897}"/>
          </ac:spMkLst>
        </pc:spChg>
      </pc:sldChg>
      <pc:sldChg chg="modAnim">
        <pc:chgData name="Isabela Santos de Melo Wiermann" userId="4e8674f9-1ac4-46d8-9dc8-29c6151dde61" providerId="ADAL" clId="{23AA834C-42CE-4A2D-B2AD-E84F26FDF61D}" dt="2026-04-09T19:45:24.609" v="878"/>
        <pc:sldMkLst>
          <pc:docMk/>
          <pc:sldMk cId="870202502" sldId="262"/>
        </pc:sldMkLst>
      </pc:sldChg>
      <pc:sldChg chg="modSp mod modAnim">
        <pc:chgData name="Isabela Santos de Melo Wiermann" userId="4e8674f9-1ac4-46d8-9dc8-29c6151dde61" providerId="ADAL" clId="{23AA834C-42CE-4A2D-B2AD-E84F26FDF61D}" dt="2026-04-15T19:43:40.149" v="952" actId="20577"/>
        <pc:sldMkLst>
          <pc:docMk/>
          <pc:sldMk cId="900035125" sldId="263"/>
        </pc:sldMkLst>
        <pc:spChg chg="mod">
          <ac:chgData name="Isabela Santos de Melo Wiermann" userId="4e8674f9-1ac4-46d8-9dc8-29c6151dde61" providerId="ADAL" clId="{23AA834C-42CE-4A2D-B2AD-E84F26FDF61D}" dt="2026-04-15T19:43:40.149" v="952" actId="20577"/>
          <ac:spMkLst>
            <pc:docMk/>
            <pc:sldMk cId="900035125" sldId="263"/>
            <ac:spMk id="16" creationId="{8FD41036-6DCA-A715-F330-1F1CA59F8B13}"/>
          </ac:spMkLst>
        </pc:spChg>
      </pc:sldChg>
      <pc:sldChg chg="modSp mod modAnim">
        <pc:chgData name="Isabela Santos de Melo Wiermann" userId="4e8674f9-1ac4-46d8-9dc8-29c6151dde61" providerId="ADAL" clId="{23AA834C-42CE-4A2D-B2AD-E84F26FDF61D}" dt="2026-04-15T19:44:02.853" v="957" actId="20577"/>
        <pc:sldMkLst>
          <pc:docMk/>
          <pc:sldMk cId="592681890" sldId="264"/>
        </pc:sldMkLst>
        <pc:spChg chg="mod">
          <ac:chgData name="Isabela Santos de Melo Wiermann" userId="4e8674f9-1ac4-46d8-9dc8-29c6151dde61" providerId="ADAL" clId="{23AA834C-42CE-4A2D-B2AD-E84F26FDF61D}" dt="2026-04-15T19:44:02.853" v="957" actId="20577"/>
          <ac:spMkLst>
            <pc:docMk/>
            <pc:sldMk cId="592681890" sldId="264"/>
            <ac:spMk id="16" creationId="{893B7AE5-9C2F-D93F-2F19-3E0C45EEEA37}"/>
          </ac:spMkLst>
        </pc:spChg>
      </pc:sldChg>
      <pc:sldChg chg="modSp mod modAnim">
        <pc:chgData name="Isabela Santos de Melo Wiermann" userId="4e8674f9-1ac4-46d8-9dc8-29c6151dde61" providerId="ADAL" clId="{23AA834C-42CE-4A2D-B2AD-E84F26FDF61D}" dt="2026-04-09T19:45:52.448" v="889" actId="20577"/>
        <pc:sldMkLst>
          <pc:docMk/>
          <pc:sldMk cId="683952358" sldId="265"/>
        </pc:sldMkLst>
        <pc:spChg chg="mod">
          <ac:chgData name="Isabela Santos de Melo Wiermann" userId="4e8674f9-1ac4-46d8-9dc8-29c6151dde61" providerId="ADAL" clId="{23AA834C-42CE-4A2D-B2AD-E84F26FDF61D}" dt="2026-04-09T19:45:52.448" v="889" actId="20577"/>
          <ac:spMkLst>
            <pc:docMk/>
            <pc:sldMk cId="683952358" sldId="265"/>
            <ac:spMk id="16" creationId="{53DFE3DA-8F05-6482-CBEC-B4DDCBC653E5}"/>
          </ac:spMkLst>
        </pc:spChg>
      </pc:sldChg>
      <pc:sldChg chg="addSp delSp modSp add mod ord delAnim modAnim">
        <pc:chgData name="Isabela Santos de Melo Wiermann" userId="4e8674f9-1ac4-46d8-9dc8-29c6151dde61" providerId="ADAL" clId="{23AA834C-42CE-4A2D-B2AD-E84F26FDF61D}" dt="2026-04-09T19:46:01.041" v="891"/>
        <pc:sldMkLst>
          <pc:docMk/>
          <pc:sldMk cId="3437364304" sldId="266"/>
        </pc:sldMkLst>
        <pc:spChg chg="mod">
          <ac:chgData name="Isabela Santos de Melo Wiermann" userId="4e8674f9-1ac4-46d8-9dc8-29c6151dde61" providerId="ADAL" clId="{23AA834C-42CE-4A2D-B2AD-E84F26FDF61D}" dt="2026-04-09T19:34:41.824" v="759" actId="1076"/>
          <ac:spMkLst>
            <pc:docMk/>
            <pc:sldMk cId="3437364304" sldId="266"/>
            <ac:spMk id="99" creationId="{00000000-0000-0000-0000-000000000000}"/>
          </ac:spMkLst>
        </pc:spChg>
      </pc:sldChg>
      <pc:sldChg chg="addSp delSp modSp mod modAnim">
        <pc:chgData name="Isabela Santos de Melo Wiermann" userId="4e8674f9-1ac4-46d8-9dc8-29c6151dde61" providerId="ADAL" clId="{23AA834C-42CE-4A2D-B2AD-E84F26FDF61D}" dt="2026-04-15T19:45:59.648" v="1009" actId="1076"/>
        <pc:sldMkLst>
          <pc:docMk/>
          <pc:sldMk cId="1164541977" sldId="267"/>
        </pc:sldMkLst>
        <pc:spChg chg="add mod">
          <ac:chgData name="Isabela Santos de Melo Wiermann" userId="4e8674f9-1ac4-46d8-9dc8-29c6151dde61" providerId="ADAL" clId="{23AA834C-42CE-4A2D-B2AD-E84F26FDF61D}" dt="2026-04-15T19:45:41.553" v="1006" actId="20577"/>
          <ac:spMkLst>
            <pc:docMk/>
            <pc:sldMk cId="1164541977" sldId="267"/>
            <ac:spMk id="3" creationId="{03E6BD5E-B42F-A485-207D-59D98B27DFA9}"/>
          </ac:spMkLst>
        </pc:spChg>
        <pc:spChg chg="add mod">
          <ac:chgData name="Isabela Santos de Melo Wiermann" userId="4e8674f9-1ac4-46d8-9dc8-29c6151dde61" providerId="ADAL" clId="{23AA834C-42CE-4A2D-B2AD-E84F26FDF61D}" dt="2026-04-15T19:45:50.584" v="1007" actId="1076"/>
          <ac:spMkLst>
            <pc:docMk/>
            <pc:sldMk cId="1164541977" sldId="267"/>
            <ac:spMk id="4" creationId="{702E6922-AA08-B645-EAD0-2B52987C2343}"/>
          </ac:spMkLst>
        </pc:spChg>
        <pc:spChg chg="del">
          <ac:chgData name="Isabela Santos de Melo Wiermann" userId="4e8674f9-1ac4-46d8-9dc8-29c6151dde61" providerId="ADAL" clId="{23AA834C-42CE-4A2D-B2AD-E84F26FDF61D}" dt="2026-04-15T19:44:20.783" v="958" actId="478"/>
          <ac:spMkLst>
            <pc:docMk/>
            <pc:sldMk cId="1164541977" sldId="267"/>
            <ac:spMk id="16" creationId="{963F1020-FF14-73D7-0EBE-BE1D1F881952}"/>
          </ac:spMkLst>
        </pc:spChg>
        <pc:picChg chg="mod">
          <ac:chgData name="Isabela Santos de Melo Wiermann" userId="4e8674f9-1ac4-46d8-9dc8-29c6151dde61" providerId="ADAL" clId="{23AA834C-42CE-4A2D-B2AD-E84F26FDF61D}" dt="2026-04-15T19:45:55.952" v="1008" actId="1076"/>
          <ac:picMkLst>
            <pc:docMk/>
            <pc:sldMk cId="1164541977" sldId="267"/>
            <ac:picMk id="5" creationId="{B1B004C1-AB20-3ADB-DCC7-9C10CC8A3A91}"/>
          </ac:picMkLst>
        </pc:picChg>
        <pc:picChg chg="mod">
          <ac:chgData name="Isabela Santos de Melo Wiermann" userId="4e8674f9-1ac4-46d8-9dc8-29c6151dde61" providerId="ADAL" clId="{23AA834C-42CE-4A2D-B2AD-E84F26FDF61D}" dt="2026-04-15T19:45:19.703" v="976" actId="1076"/>
          <ac:picMkLst>
            <pc:docMk/>
            <pc:sldMk cId="1164541977" sldId="267"/>
            <ac:picMk id="7" creationId="{9440643C-86D3-6D58-660E-9E9856908464}"/>
          </ac:picMkLst>
        </pc:picChg>
        <pc:picChg chg="mod ord">
          <ac:chgData name="Isabela Santos de Melo Wiermann" userId="4e8674f9-1ac4-46d8-9dc8-29c6151dde61" providerId="ADAL" clId="{23AA834C-42CE-4A2D-B2AD-E84F26FDF61D}" dt="2026-04-15T19:45:08.327" v="974" actId="1076"/>
          <ac:picMkLst>
            <pc:docMk/>
            <pc:sldMk cId="1164541977" sldId="267"/>
            <ac:picMk id="11" creationId="{4CA03B30-7DCA-68FB-D0AA-1D4B607BDA3B}"/>
          </ac:picMkLst>
        </pc:picChg>
        <pc:picChg chg="mod ord">
          <ac:chgData name="Isabela Santos de Melo Wiermann" userId="4e8674f9-1ac4-46d8-9dc8-29c6151dde61" providerId="ADAL" clId="{23AA834C-42CE-4A2D-B2AD-E84F26FDF61D}" dt="2026-04-15T19:45:59.648" v="1009" actId="1076"/>
          <ac:picMkLst>
            <pc:docMk/>
            <pc:sldMk cId="1164541977" sldId="267"/>
            <ac:picMk id="13" creationId="{5C2E493E-8F1D-175E-3669-21C34A0D04F8}"/>
          </ac:picMkLst>
        </pc:picChg>
      </pc:sldChg>
      <pc:sldChg chg="modSp mod modAnim">
        <pc:chgData name="Isabela Santos de Melo Wiermann" userId="4e8674f9-1ac4-46d8-9dc8-29c6151dde61" providerId="ADAL" clId="{23AA834C-42CE-4A2D-B2AD-E84F26FDF61D}" dt="2026-04-15T19:46:47.248" v="1028" actId="15"/>
        <pc:sldMkLst>
          <pc:docMk/>
          <pc:sldMk cId="1634143552" sldId="268"/>
        </pc:sldMkLst>
        <pc:spChg chg="mod">
          <ac:chgData name="Isabela Santos de Melo Wiermann" userId="4e8674f9-1ac4-46d8-9dc8-29c6151dde61" providerId="ADAL" clId="{23AA834C-42CE-4A2D-B2AD-E84F26FDF61D}" dt="2026-04-15T19:46:47.248" v="1028" actId="15"/>
          <ac:spMkLst>
            <pc:docMk/>
            <pc:sldMk cId="1634143552" sldId="268"/>
            <ac:spMk id="16" creationId="{CCE3C9EB-81A6-7144-FCD9-C71593C47766}"/>
          </ac:spMkLst>
        </pc:spChg>
        <pc:spChg chg="mod">
          <ac:chgData name="Isabela Santos de Melo Wiermann" userId="4e8674f9-1ac4-46d8-9dc8-29c6151dde61" providerId="ADAL" clId="{23AA834C-42CE-4A2D-B2AD-E84F26FDF61D}" dt="2026-04-09T19:47:16.174" v="918" actId="1076"/>
          <ac:spMkLst>
            <pc:docMk/>
            <pc:sldMk cId="1634143552" sldId="268"/>
            <ac:spMk id="98" creationId="{00000000-0000-0000-0000-000000000000}"/>
          </ac:spMkLst>
        </pc:spChg>
      </pc:sldChg>
      <pc:sldChg chg="modSp mod modAnim">
        <pc:chgData name="Isabela Santos de Melo Wiermann" userId="4e8674f9-1ac4-46d8-9dc8-29c6151dde61" providerId="ADAL" clId="{23AA834C-42CE-4A2D-B2AD-E84F26FDF61D}" dt="2026-04-15T19:47:13.448" v="1033"/>
        <pc:sldMkLst>
          <pc:docMk/>
          <pc:sldMk cId="158622964" sldId="269"/>
        </pc:sldMkLst>
        <pc:spChg chg="mod">
          <ac:chgData name="Isabela Santos de Melo Wiermann" userId="4e8674f9-1ac4-46d8-9dc8-29c6151dde61" providerId="ADAL" clId="{23AA834C-42CE-4A2D-B2AD-E84F26FDF61D}" dt="2026-04-15T19:47:13.448" v="1033"/>
          <ac:spMkLst>
            <pc:docMk/>
            <pc:sldMk cId="158622964" sldId="269"/>
            <ac:spMk id="16" creationId="{67992801-507E-7B0C-0809-9882ECBFF87D}"/>
          </ac:spMkLst>
        </pc:spChg>
      </pc:sldChg>
      <pc:sldChg chg="addSp delSp modSp mod">
        <pc:chgData name="Isabela Santos de Melo Wiermann" userId="4e8674f9-1ac4-46d8-9dc8-29c6151dde61" providerId="ADAL" clId="{23AA834C-42CE-4A2D-B2AD-E84F26FDF61D}" dt="2026-04-15T19:47:26.742" v="1035" actId="14100"/>
        <pc:sldMkLst>
          <pc:docMk/>
          <pc:sldMk cId="2680997951" sldId="270"/>
        </pc:sldMkLst>
        <pc:spChg chg="mod">
          <ac:chgData name="Isabela Santos de Melo Wiermann" userId="4e8674f9-1ac4-46d8-9dc8-29c6151dde61" providerId="ADAL" clId="{23AA834C-42CE-4A2D-B2AD-E84F26FDF61D}" dt="2026-04-09T19:42:15.091" v="860" actId="1076"/>
          <ac:spMkLst>
            <pc:docMk/>
            <pc:sldMk cId="2680997951" sldId="270"/>
            <ac:spMk id="2" creationId="{D344DC95-178B-6D80-50BA-E2BDF8F94C2B}"/>
          </ac:spMkLst>
        </pc:spChg>
        <pc:spChg chg="add mod">
          <ac:chgData name="Isabela Santos de Melo Wiermann" userId="4e8674f9-1ac4-46d8-9dc8-29c6151dde61" providerId="ADAL" clId="{23AA834C-42CE-4A2D-B2AD-E84F26FDF61D}" dt="2026-04-09T19:42:43.808" v="864" actId="1076"/>
          <ac:spMkLst>
            <pc:docMk/>
            <pc:sldMk cId="2680997951" sldId="270"/>
            <ac:spMk id="4" creationId="{61802EDC-18D2-C7DB-AB8E-7EDFFBD331B5}"/>
          </ac:spMkLst>
        </pc:spChg>
        <pc:spChg chg="add mod">
          <ac:chgData name="Isabela Santos de Melo Wiermann" userId="4e8674f9-1ac4-46d8-9dc8-29c6151dde61" providerId="ADAL" clId="{23AA834C-42CE-4A2D-B2AD-E84F26FDF61D}" dt="2026-04-09T19:41:17.001" v="847" actId="1076"/>
          <ac:spMkLst>
            <pc:docMk/>
            <pc:sldMk cId="2680997951" sldId="270"/>
            <ac:spMk id="7" creationId="{6B59577B-309E-E420-6B67-8ECBE2F22C81}"/>
          </ac:spMkLst>
        </pc:spChg>
        <pc:spChg chg="add mod">
          <ac:chgData name="Isabela Santos de Melo Wiermann" userId="4e8674f9-1ac4-46d8-9dc8-29c6151dde61" providerId="ADAL" clId="{23AA834C-42CE-4A2D-B2AD-E84F26FDF61D}" dt="2026-04-09T19:41:56.853" v="856" actId="1076"/>
          <ac:spMkLst>
            <pc:docMk/>
            <pc:sldMk cId="2680997951" sldId="270"/>
            <ac:spMk id="8" creationId="{46C48C6A-B6E4-B65A-2647-E429BF5DCF59}"/>
          </ac:spMkLst>
        </pc:spChg>
        <pc:picChg chg="mod">
          <ac:chgData name="Isabela Santos de Melo Wiermann" userId="4e8674f9-1ac4-46d8-9dc8-29c6151dde61" providerId="ADAL" clId="{23AA834C-42CE-4A2D-B2AD-E84F26FDF61D}" dt="2026-04-15T19:47:26.742" v="1035" actId="14100"/>
          <ac:picMkLst>
            <pc:docMk/>
            <pc:sldMk cId="2680997951" sldId="270"/>
            <ac:picMk id="9" creationId="{7B7D9F3D-FF5D-3A7A-B848-0A587011A62D}"/>
          </ac:picMkLst>
        </pc:picChg>
        <pc:picChg chg="add mod">
          <ac:chgData name="Isabela Santos de Melo Wiermann" userId="4e8674f9-1ac4-46d8-9dc8-29c6151dde61" providerId="ADAL" clId="{23AA834C-42CE-4A2D-B2AD-E84F26FDF61D}" dt="2026-04-09T19:41:12.960" v="846" actId="1076"/>
          <ac:picMkLst>
            <pc:docMk/>
            <pc:sldMk cId="2680997951" sldId="270"/>
            <ac:picMk id="11" creationId="{059FA85D-4802-FC73-92B4-58D8D806F84D}"/>
          </ac:picMkLst>
        </pc:picChg>
        <pc:picChg chg="add mod">
          <ac:chgData name="Isabela Santos de Melo Wiermann" userId="4e8674f9-1ac4-46d8-9dc8-29c6151dde61" providerId="ADAL" clId="{23AA834C-42CE-4A2D-B2AD-E84F26FDF61D}" dt="2026-04-09T19:41:36.881" v="853" actId="14100"/>
          <ac:picMkLst>
            <pc:docMk/>
            <pc:sldMk cId="2680997951" sldId="270"/>
            <ac:picMk id="13" creationId="{83C4D6B9-7D67-F788-838E-E2386AF408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A35E-4572-45D3-BA98-7D5A2BD6FCA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2ECA-FEDD-446B-8116-19A4E8F25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33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8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21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21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29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4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68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40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2ECA-FEDD-446B-8116-19A4E8F25E9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64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Um modelo molecular">
            <a:extLst>
              <a:ext uri="{FF2B5EF4-FFF2-40B4-BE49-F238E27FC236}">
                <a16:creationId xmlns:a16="http://schemas.microsoft.com/office/drawing/2014/main" id="{DDCC6D00-667A-3768-2C51-C3C05DCB17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t="7221" b="8509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BC7532-5759-718A-BC6B-EEB2ED519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32" y="1265472"/>
            <a:ext cx="11883736" cy="223626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Amasis MT Pro Black" panose="02040A04050005020304" pitchFamily="18" charset="0"/>
              </a:rPr>
              <a:t>Teaching Structure-Based Drug Discovery Through a Guided Molecular Docking Workflow </a:t>
            </a:r>
            <a:endParaRPr lang="pt-BR" sz="3800" dirty="0">
              <a:solidFill>
                <a:srgbClr val="FFFFFF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1383BC-97D3-0602-9F8D-D767DDA41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1" y="4980000"/>
            <a:ext cx="9581814" cy="1820000"/>
          </a:xfrm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rgbClr val="FFFFFF"/>
                </a:solidFill>
                <a:latin typeface="Amasis MT Pro Medium" panose="02040604050005020304" pitchFamily="18" charset="0"/>
              </a:rPr>
              <a:t>Isabela Santos de Melo Wiermann </a:t>
            </a:r>
          </a:p>
          <a:p>
            <a:r>
              <a:rPr lang="pt-BR" sz="2500" b="1" dirty="0">
                <a:latin typeface="Amasis MT Pro Medium" panose="02040604050005020304" pitchFamily="18" charset="0"/>
              </a:rPr>
              <a:t>PhD </a:t>
            </a:r>
            <a:r>
              <a:rPr lang="pt-BR" sz="2500" b="1" dirty="0" err="1">
                <a:latin typeface="Amasis MT Pro Medium" panose="02040604050005020304" pitchFamily="18" charset="0"/>
              </a:rPr>
              <a:t>Student</a:t>
            </a:r>
            <a:r>
              <a:rPr lang="pt-BR" sz="2500" b="1" dirty="0">
                <a:latin typeface="Amasis MT Pro Medium" panose="02040604050005020304" pitchFamily="18" charset="0"/>
              </a:rPr>
              <a:t> – Federal </a:t>
            </a:r>
            <a:r>
              <a:rPr lang="pt-BR" sz="2500" b="1" dirty="0" err="1">
                <a:latin typeface="Amasis MT Pro Medium" panose="02040604050005020304" pitchFamily="18" charset="0"/>
              </a:rPr>
              <a:t>University</a:t>
            </a:r>
            <a:r>
              <a:rPr lang="pt-BR" sz="2500" b="1" dirty="0">
                <a:latin typeface="Amasis MT Pro Medium" panose="02040604050005020304" pitchFamily="18" charset="0"/>
              </a:rPr>
              <a:t> </a:t>
            </a:r>
            <a:r>
              <a:rPr lang="pt-BR" sz="2500" b="1" dirty="0" err="1">
                <a:latin typeface="Amasis MT Pro Medium" panose="02040604050005020304" pitchFamily="18" charset="0"/>
              </a:rPr>
              <a:t>of</a:t>
            </a:r>
            <a:r>
              <a:rPr lang="pt-BR" sz="2500" b="1" dirty="0">
                <a:latin typeface="Amasis MT Pro Medium" panose="02040604050005020304" pitchFamily="18" charset="0"/>
              </a:rPr>
              <a:t> São João </a:t>
            </a:r>
            <a:r>
              <a:rPr lang="pt-BR" sz="2500" b="1" dirty="0" err="1">
                <a:latin typeface="Amasis MT Pro Medium" panose="02040604050005020304" pitchFamily="18" charset="0"/>
              </a:rPr>
              <a:t>del</a:t>
            </a:r>
            <a:r>
              <a:rPr lang="pt-BR" sz="2500" b="1" dirty="0">
                <a:latin typeface="Amasis MT Pro Medium" panose="02040604050005020304" pitchFamily="18" charset="0"/>
              </a:rPr>
              <a:t>-Rei, </a:t>
            </a:r>
            <a:r>
              <a:rPr lang="pt-BR" sz="2500" b="1" dirty="0" err="1">
                <a:latin typeface="Amasis MT Pro Medium" panose="02040604050005020304" pitchFamily="18" charset="0"/>
              </a:rPr>
              <a:t>Brazil</a:t>
            </a:r>
            <a:endParaRPr lang="pt-BR" sz="2500" b="1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00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C52978-243A-C1BF-9C73-4141385C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8BFBEF7-7C79-91CB-AC04-F9A40E65F0D7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D8A477-88EF-8CFE-F047-A99F6FCF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masis MT Pro Black" panose="02040A04050005020304" pitchFamily="18" charset="0"/>
              </a:rPr>
              <a:t>Critical Reflection and Methodological Considerations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E918E698-1EC9-37F4-0DD0-82BE0439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E189E601-8CE3-CB5E-7524-7D1CB64E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93E84FC4-0253-74B1-549F-ACEAA15C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CE3C9EB-81A6-7144-FCD9-C71593C47766}"/>
              </a:ext>
            </a:extLst>
          </p:cNvPr>
          <p:cNvSpPr txBox="1"/>
          <p:nvPr/>
        </p:nvSpPr>
        <p:spPr>
          <a:xfrm>
            <a:off x="967126" y="2522717"/>
            <a:ext cx="7303239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Limitations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Rigid-receptor docking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Scoring function assumptions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Risk of false positives</a:t>
            </a:r>
          </a:p>
        </p:txBody>
      </p:sp>
      <p:sp>
        <p:nvSpPr>
          <p:cNvPr id="98" name="QuoteBox"/>
          <p:cNvSpPr txBox="1"/>
          <p:nvPr/>
        </p:nvSpPr>
        <p:spPr>
          <a:xfrm>
            <a:off x="3156966" y="5377910"/>
            <a:ext cx="5878065" cy="777649"/>
          </a:xfrm>
          <a:prstGeom prst="rect">
            <a:avLst/>
          </a:prstGeom>
          <a:solidFill>
            <a:srgbClr val="123964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i="1" dirty="0">
                <a:solidFill>
                  <a:srgbClr val="FFFFFF"/>
                </a:solidFill>
                <a:latin typeface="Amasis MT Pro" panose="02040504050005020304" pitchFamily="18" charset="0"/>
              </a:rPr>
              <a:t>Docking is probabilistic modeling </a:t>
            </a:r>
            <a:endParaRPr lang="en-US" i="1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1800" i="1" dirty="0">
                <a:solidFill>
                  <a:srgbClr val="FFFFFF"/>
                </a:solidFill>
                <a:latin typeface="Amasis MT Pro" panose="02040504050005020304" pitchFamily="18" charset="0"/>
              </a:rPr>
              <a:t>not definitive proof of binding.</a:t>
            </a:r>
          </a:p>
        </p:txBody>
      </p:sp>
    </p:spTree>
    <p:extLst>
      <p:ext uri="{BB962C8B-B14F-4D97-AF65-F5344CB8AC3E}">
        <p14:creationId xmlns:p14="http://schemas.microsoft.com/office/powerpoint/2010/main" val="163414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F6747-22D0-C7A9-F7A1-EA9328195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F366FE6-C91F-026C-A89E-E5FA71EBEF48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A5CA6F-A3D5-CD0B-E298-9068D896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Implementation-Ready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Teaching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Package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E9B4F2FF-4A9D-3C47-7171-927CF259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B68F4909-588B-4CB9-1089-E1E3276F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B8ADB588-B19B-E96F-C41A-63E12A18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992801-507E-7B0C-0809-9882ECBFF87D}"/>
              </a:ext>
            </a:extLst>
          </p:cNvPr>
          <p:cNvSpPr txBox="1"/>
          <p:nvPr/>
        </p:nvSpPr>
        <p:spPr>
          <a:xfrm>
            <a:off x="967126" y="2522717"/>
            <a:ext cx="7303239" cy="378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Prepared receptor &amp; ligand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Configuration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Docking outputs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High-resolution figures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Detailed instructional guide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Structured worksheet for analytical 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2-3 hour </a:t>
            </a:r>
            <a:r>
              <a:rPr lang="pt-BR" dirty="0" err="1">
                <a:latin typeface="Amasis MT Pro" panose="02040504050005020304" pitchFamily="18" charset="0"/>
              </a:rPr>
              <a:t>structured</a:t>
            </a:r>
            <a:r>
              <a:rPr lang="pt-BR" dirty="0">
                <a:latin typeface="Amasis MT Pro" panose="02040504050005020304" pitchFamily="18" charset="0"/>
              </a:rPr>
              <a:t> delivery</a:t>
            </a:r>
            <a:endParaRPr lang="en-US" dirty="0"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Tools: UCSF Chimera, PyMOL, Open Babel, </a:t>
            </a:r>
            <a:r>
              <a:rPr lang="en-US" dirty="0" err="1">
                <a:latin typeface="Amasis MT Pro" panose="02040504050005020304" pitchFamily="18" charset="0"/>
              </a:rPr>
              <a:t>AutoDock</a:t>
            </a:r>
            <a:r>
              <a:rPr lang="en-US" dirty="0">
                <a:latin typeface="Amasis MT Pro" panose="02040504050005020304" pitchFamily="18" charset="0"/>
              </a:rPr>
              <a:t> Vina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B5270-EC47-4D03-18FE-880261E0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1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44DC95-178B-6D80-50BA-E2BDF8F94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008" y="4874939"/>
            <a:ext cx="7485079" cy="5530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500" b="1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Thank you for your attention!</a:t>
            </a:r>
          </a:p>
        </p:txBody>
      </p:sp>
      <p:pic>
        <p:nvPicPr>
          <p:cNvPr id="9" name="Imagem 8" descr="Homem sentado em frente a loja  O conteúdo gerado por IA pode estar incorreto.">
            <a:extLst>
              <a:ext uri="{FF2B5EF4-FFF2-40B4-BE49-F238E27FC236}">
                <a16:creationId xmlns:a16="http://schemas.microsoft.com/office/drawing/2014/main" id="{7B7D9F3D-FF5D-3A7A-B848-0A587011A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 r="6034" b="100"/>
          <a:stretch>
            <a:fillRect/>
          </a:stretch>
        </p:blipFill>
        <p:spPr>
          <a:xfrm>
            <a:off x="0" y="0"/>
            <a:ext cx="12191980" cy="48432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1802EDC-18D2-C7DB-AB8E-7EDFFBD331B5}"/>
              </a:ext>
            </a:extLst>
          </p:cNvPr>
          <p:cNvSpPr txBox="1"/>
          <p:nvPr/>
        </p:nvSpPr>
        <p:spPr>
          <a:xfrm>
            <a:off x="4784359" y="5416022"/>
            <a:ext cx="242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asis MT Pro Medium" panose="02040604050005020304" pitchFamily="18" charset="0"/>
              </a:rPr>
              <a:t>Contact information: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59577B-309E-E420-6B67-8ECBE2F22C81}"/>
              </a:ext>
            </a:extLst>
          </p:cNvPr>
          <p:cNvSpPr txBox="1"/>
          <p:nvPr/>
        </p:nvSpPr>
        <p:spPr>
          <a:xfrm>
            <a:off x="4879007" y="6596627"/>
            <a:ext cx="10029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masis MT Pro Medium" panose="02040604050005020304" pitchFamily="18" charset="0"/>
              </a:rPr>
              <a:t>LinkedIn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C48C6A-B6E4-B65A-2647-E429BF5DCF59}"/>
              </a:ext>
            </a:extLst>
          </p:cNvPr>
          <p:cNvSpPr txBox="1"/>
          <p:nvPr/>
        </p:nvSpPr>
        <p:spPr>
          <a:xfrm>
            <a:off x="6237193" y="6596627"/>
            <a:ext cx="757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masis MT Pro Medium" panose="02040604050005020304" pitchFamily="18" charset="0"/>
              </a:rPr>
              <a:t>E-mail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59FA85D-4802-FC73-92B4-58D8D806F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37" y="5785354"/>
            <a:ext cx="836842" cy="8368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3C4D6B9-7D67-F788-838E-E2386AF40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08" y="5785354"/>
            <a:ext cx="836842" cy="8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9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17B2BF-9554-AF04-5FB8-B58D645A135C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AA922C-D694-C9DE-AFF4-F48172DC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masis MT Pro Black" panose="02040A04050005020304" pitchFamily="18" charset="0"/>
              </a:rPr>
              <a:t>The Guided Docking Module: A Concept-Driven Approach</a:t>
            </a:r>
            <a:endParaRPr lang="pt-BR" sz="28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164AEE2E-0286-4D66-A44C-924EC768C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C14870CE-7544-6627-DA60-DE385CE0C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7D97B152-A0D2-CCD5-9994-440E1A76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0E4B73F-5FC7-7DD1-EE58-012B977404EE}"/>
              </a:ext>
            </a:extLst>
          </p:cNvPr>
          <p:cNvSpPr txBox="1"/>
          <p:nvPr/>
        </p:nvSpPr>
        <p:spPr>
          <a:xfrm>
            <a:off x="967126" y="2522717"/>
            <a:ext cx="10152993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latin typeface="Amasis MT Pro" panose="02040504050005020304" pitchFamily="18" charset="0"/>
              </a:rPr>
              <a:t>Students often encounter molecular recognition and protein structure in isolation. This module bridges that gap.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2–3 hour structured session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Upper-level undergraduate / early graduate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Emphasis on analytical reasoning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Amasis MT Pro" panose="02040504050005020304" pitchFamily="18" charset="0"/>
              </a:rPr>
              <a:t>Implemented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using</a:t>
            </a:r>
            <a:r>
              <a:rPr lang="pt-BR" dirty="0">
                <a:latin typeface="Amasis MT Pro" panose="02040504050005020304" pitchFamily="18" charset="0"/>
              </a:rPr>
              <a:t> open-</a:t>
            </a:r>
            <a:r>
              <a:rPr lang="pt-BR" dirty="0" err="1">
                <a:latin typeface="Amasis MT Pro" panose="02040504050005020304" pitchFamily="18" charset="0"/>
              </a:rPr>
              <a:t>access</a:t>
            </a:r>
            <a:r>
              <a:rPr lang="pt-BR" dirty="0">
                <a:latin typeface="Amasis MT Pro" panose="02040504050005020304" pitchFamily="18" charset="0"/>
              </a:rPr>
              <a:t> tools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Framework </a:t>
            </a:r>
            <a:r>
              <a:rPr lang="pt-BR" dirty="0" err="1">
                <a:latin typeface="Amasis MT Pro" panose="02040504050005020304" pitchFamily="18" charset="0"/>
              </a:rPr>
              <a:t>adaptable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to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Schrödinger</a:t>
            </a:r>
            <a:r>
              <a:rPr lang="pt-BR" dirty="0">
                <a:latin typeface="Amasis MT Pro" panose="02040504050005020304" pitchFamily="18" charset="0"/>
              </a:rPr>
              <a:t> softwares</a:t>
            </a:r>
            <a:endParaRPr lang="en-US" dirty="0">
              <a:latin typeface="Amasis MT Pro" panose="020405040500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7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7A254-37B5-11E0-E08B-514189367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0D05D9D-3DCB-E0A9-6CEB-1A9B9CB0E4BF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4E156B-4C32-1D23-FB34-2502048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Structural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Analysis</a:t>
            </a:r>
            <a:r>
              <a:rPr lang="pt-BR" sz="2500" dirty="0">
                <a:latin typeface="Amasis MT Pro Black" panose="02040A04050005020304" pitchFamily="18" charset="0"/>
              </a:rPr>
              <a:t> (</a:t>
            </a:r>
            <a:r>
              <a:rPr lang="pt-BR" sz="2500" dirty="0" err="1">
                <a:latin typeface="Amasis MT Pro Black" panose="02040A04050005020304" pitchFamily="18" charset="0"/>
              </a:rPr>
              <a:t>AChE</a:t>
            </a:r>
            <a:r>
              <a:rPr lang="pt-BR" sz="2500" dirty="0">
                <a:latin typeface="Amasis MT Pro Black" panose="02040A04050005020304" pitchFamily="18" charset="0"/>
              </a:rPr>
              <a:t> - PDB: 4M0E)</a:t>
            </a: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3EE310D5-34DB-B678-B24D-87531FE25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2A947A66-4B69-DB36-FB09-A826F4C9D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F66E067F-04B2-A792-8087-1BF85457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  <p:pic>
        <p:nvPicPr>
          <p:cNvPr id="3" name="Imagem 2" descr="Desenho preto e branco  O conteúdo gerado por IA pode estar incorreto.">
            <a:extLst>
              <a:ext uri="{FF2B5EF4-FFF2-40B4-BE49-F238E27FC236}">
                <a16:creationId xmlns:a16="http://schemas.microsoft.com/office/drawing/2014/main" id="{D5432FC8-2669-6B8A-4E20-3F2926616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9947"/>
          <a:stretch>
            <a:fillRect/>
          </a:stretch>
        </p:blipFill>
        <p:spPr>
          <a:xfrm>
            <a:off x="268261" y="2029952"/>
            <a:ext cx="8195749" cy="476075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69436F-F7BF-1E70-1F37-32FC838A6897}"/>
              </a:ext>
            </a:extLst>
          </p:cNvPr>
          <p:cNvSpPr txBox="1"/>
          <p:nvPr/>
        </p:nvSpPr>
        <p:spPr>
          <a:xfrm>
            <a:off x="8278098" y="3394666"/>
            <a:ext cx="3645641" cy="25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Deep aromatic cavity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Crystallographic ligand as structural reference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Amasis MT Pro" panose="02040504050005020304" pitchFamily="18" charset="0"/>
              </a:rPr>
              <a:t>Students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identify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the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interactions</a:t>
            </a:r>
            <a:r>
              <a:rPr lang="pt-BR" dirty="0">
                <a:latin typeface="Amasis MT Pro" panose="02040504050005020304" pitchFamily="18" charset="0"/>
              </a:rPr>
              <a:t> in </a:t>
            </a:r>
            <a:r>
              <a:rPr lang="pt-BR" dirty="0" err="1">
                <a:latin typeface="Amasis MT Pro" panose="02040504050005020304" pitchFamily="18" charset="0"/>
              </a:rPr>
              <a:t>this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native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complex</a:t>
            </a:r>
            <a:endParaRPr lang="pt-BR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3FDC6-88BE-3982-12FC-AF5B9775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676E9CE-F0B7-1502-0D25-029789633C40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69FF27-D138-FD35-7578-04ED7646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Docking</a:t>
            </a:r>
            <a:r>
              <a:rPr lang="pt-BR" sz="2500" dirty="0">
                <a:latin typeface="Amasis MT Pro Black" panose="02040A04050005020304" pitchFamily="18" charset="0"/>
              </a:rPr>
              <a:t> Setup: Protein </a:t>
            </a:r>
            <a:r>
              <a:rPr lang="pt-BR" sz="2500" dirty="0" err="1">
                <a:latin typeface="Amasis MT Pro Black" panose="02040A04050005020304" pitchFamily="18" charset="0"/>
              </a:rPr>
              <a:t>and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Ligand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Preparation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7411BBBF-9421-7676-C8A9-2A812CD28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C7203255-EE7D-2720-58D3-DD5984825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D01FA43D-D47C-FADF-C1E9-DA992A0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D41036-6DCA-A715-F330-1F1CA59F8B13}"/>
              </a:ext>
            </a:extLst>
          </p:cNvPr>
          <p:cNvSpPr txBox="1"/>
          <p:nvPr/>
        </p:nvSpPr>
        <p:spPr>
          <a:xfrm>
            <a:off x="967126" y="2522717"/>
            <a:ext cx="73032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Chain A retained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Waters and non-relevant heteroatoms removed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Ligands and protein are prepared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Structures converted to PDBQT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03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E14C8-889B-4815-26FC-CD8AAF2E7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FDD1DAB-CE3A-78A0-B9A0-67C2A3D41E9B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88397E-C4D2-A6E1-F616-7361F9BF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Docking</a:t>
            </a:r>
            <a:r>
              <a:rPr lang="pt-BR" sz="2500" dirty="0">
                <a:latin typeface="Amasis MT Pro Black" panose="02040A04050005020304" pitchFamily="18" charset="0"/>
              </a:rPr>
              <a:t> Setup: Grid </a:t>
            </a:r>
            <a:r>
              <a:rPr lang="pt-BR" sz="2500" dirty="0" err="1">
                <a:latin typeface="Amasis MT Pro Black" panose="02040A04050005020304" pitchFamily="18" charset="0"/>
              </a:rPr>
              <a:t>Definition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B1367B16-2954-623A-8098-0B8A50526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AD947BE5-80D2-5573-3C1A-7A0E58757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EA8A9537-8638-3F70-5E7E-31BD42D0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2B3231-293D-F4B2-7BF8-2887E742C578}"/>
              </a:ext>
            </a:extLst>
          </p:cNvPr>
          <p:cNvSpPr txBox="1"/>
          <p:nvPr/>
        </p:nvSpPr>
        <p:spPr>
          <a:xfrm>
            <a:off x="6843251" y="3509356"/>
            <a:ext cx="5014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Grid centered on crystallographic binding 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Encompasses aromatic binding cavity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masis MT Pro" panose="02040504050005020304" pitchFamily="18" charset="0"/>
              </a:rPr>
              <a:t>Identical parameters used for validation and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 descr="Desenho de frutas  O conteúdo gerado por IA pode estar incorreto.">
            <a:extLst>
              <a:ext uri="{FF2B5EF4-FFF2-40B4-BE49-F238E27FC236}">
                <a16:creationId xmlns:a16="http://schemas.microsoft.com/office/drawing/2014/main" id="{4D9B614C-5114-8277-B91D-1F06C7B2B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6" r="17177"/>
          <a:stretch>
            <a:fillRect/>
          </a:stretch>
        </p:blipFill>
        <p:spPr>
          <a:xfrm>
            <a:off x="855406" y="1988652"/>
            <a:ext cx="5987845" cy="48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6F181-C402-AF68-760F-9A5FA09D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0C22EBC4-F108-EBC7-0D7A-2381B8DA56C7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3DCE9B-1C21-C0E0-A11D-F002D121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Docking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Execution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4ED64290-2914-2833-FED0-7A5792081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6FEBF986-8E4B-565B-BAAC-A2CD8E0F7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F8B0E535-A4E4-EF1F-3B36-6400E2B7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3B7AE5-9C2F-D93F-2F19-3E0C45EEEA37}"/>
              </a:ext>
            </a:extLst>
          </p:cNvPr>
          <p:cNvSpPr txBox="1"/>
          <p:nvPr/>
        </p:nvSpPr>
        <p:spPr>
          <a:xfrm>
            <a:off x="967126" y="2522717"/>
            <a:ext cx="7303239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Platform-</a:t>
            </a:r>
            <a:r>
              <a:rPr lang="pt-BR" dirty="0" err="1">
                <a:latin typeface="Amasis MT Pro" panose="02040504050005020304" pitchFamily="18" charset="0"/>
              </a:rPr>
              <a:t>independent</a:t>
            </a:r>
            <a:r>
              <a:rPr lang="pt-BR" dirty="0">
                <a:latin typeface="Amasis MT Pro" panose="02040504050005020304" pitchFamily="18" charset="0"/>
              </a:rPr>
              <a:t> workflow</a:t>
            </a:r>
            <a:endParaRPr lang="en-US" dirty="0"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masis MT Pro" panose="02040504050005020304" pitchFamily="18" charset="0"/>
              </a:rPr>
              <a:t>Autodock</a:t>
            </a:r>
            <a:r>
              <a:rPr lang="en-US" dirty="0">
                <a:latin typeface="Amasis MT Pro" panose="02040504050005020304" pitchFamily="18" charset="0"/>
              </a:rPr>
              <a:t> Vina </a:t>
            </a:r>
            <a:r>
              <a:rPr lang="pt-BR" dirty="0">
                <a:latin typeface="Amasis MT Pro" panose="02040504050005020304" pitchFamily="18" charset="0"/>
              </a:rPr>
              <a:t>(open-</a:t>
            </a:r>
            <a:r>
              <a:rPr lang="pt-BR" dirty="0" err="1">
                <a:latin typeface="Amasis MT Pro" panose="02040504050005020304" pitchFamily="18" charset="0"/>
              </a:rPr>
              <a:t>access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implementation</a:t>
            </a:r>
            <a:r>
              <a:rPr lang="pt-BR" dirty="0">
                <a:latin typeface="Amasis MT Pro" panose="020405040500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Amasis MT Pro" panose="02040504050005020304" pitchFamily="18" charset="0"/>
              </a:rPr>
              <a:t>Standardized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search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space</a:t>
            </a:r>
            <a:endParaRPr lang="pt-BR" dirty="0"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Amasis MT Pro" panose="02040504050005020304" pitchFamily="18" charset="0"/>
              </a:rPr>
              <a:t>Consistent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exhaustiveness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parameter</a:t>
            </a:r>
            <a:endParaRPr lang="pt-BR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EC66F2-A657-400F-EA60-3B949A720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ECE5571-FAF4-071A-5D16-3F27577BAC8C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749C71-155F-C8FD-DC1D-AD917AA6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Protocol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Validation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Through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Redocking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21D0171A-B814-528F-946D-F34D0485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E38DE7A9-1846-79A2-594E-A9B37072B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DEB4262E-4BAF-7F23-790F-9D0DC9EC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3DFE3DA-8F05-6482-CBEC-B4DDCBC653E5}"/>
              </a:ext>
            </a:extLst>
          </p:cNvPr>
          <p:cNvSpPr txBox="1"/>
          <p:nvPr/>
        </p:nvSpPr>
        <p:spPr>
          <a:xfrm>
            <a:off x="7761217" y="3429000"/>
            <a:ext cx="4091207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masis MT Pro Black" panose="02040A04050005020304" pitchFamily="18" charset="0"/>
              </a:rPr>
              <a:t>RMSD = 0.219 Å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&lt; 2.0 Å: </a:t>
            </a:r>
            <a:r>
              <a:rPr lang="pt-BR" dirty="0" err="1">
                <a:latin typeface="Amasis MT Pro" panose="02040504050005020304" pitchFamily="18" charset="0"/>
              </a:rPr>
              <a:t>Successful</a:t>
            </a:r>
            <a:r>
              <a:rPr lang="pt-BR" dirty="0">
                <a:latin typeface="Amasis MT Pro" panose="02040504050005020304" pitchFamily="18" charset="0"/>
              </a:rPr>
              <a:t> </a:t>
            </a:r>
            <a:r>
              <a:rPr lang="pt-BR" dirty="0" err="1">
                <a:latin typeface="Amasis MT Pro" panose="02040504050005020304" pitchFamily="18" charset="0"/>
              </a:rPr>
              <a:t>reproduction</a:t>
            </a:r>
            <a:endParaRPr lang="pt-BR" dirty="0">
              <a:latin typeface="Amasis MT Pro" panose="020405040500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Amasis MT Pro" panose="02040504050005020304" pitchFamily="18" charset="0"/>
              </a:rPr>
              <a:t>Validates protocol consistency, not predictive certainty for new ligands</a:t>
            </a:r>
          </a:p>
        </p:txBody>
      </p:sp>
      <p:pic>
        <p:nvPicPr>
          <p:cNvPr id="4" name="Imagem 3" descr="Uma imagem contendo no interior, mesa, pendurado, luz  O conteúdo gerado por IA pode estar incorreto.">
            <a:extLst>
              <a:ext uri="{FF2B5EF4-FFF2-40B4-BE49-F238E27FC236}">
                <a16:creationId xmlns:a16="http://schemas.microsoft.com/office/drawing/2014/main" id="{071AB0B7-80DD-6A72-CBBD-0804C9DCE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r="24274" b="5951"/>
          <a:stretch>
            <a:fillRect/>
          </a:stretch>
        </p:blipFill>
        <p:spPr>
          <a:xfrm>
            <a:off x="339576" y="2522717"/>
            <a:ext cx="7033033" cy="40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FD20A-799B-28C2-D7F4-3997304A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DC01ACF-95B6-8DB1-2BC6-B6B41D303C28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F8965-49B9-8225-A4E5-B4DC8CCD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Predictive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Docking</a:t>
            </a:r>
            <a:r>
              <a:rPr lang="pt-BR" sz="2500" dirty="0">
                <a:latin typeface="Amasis MT Pro Black" panose="02040A04050005020304" pitchFamily="18" charset="0"/>
              </a:rPr>
              <a:t>: </a:t>
            </a:r>
            <a:r>
              <a:rPr lang="pt-BR" sz="2500" dirty="0" err="1">
                <a:latin typeface="Amasis MT Pro Black" panose="02040A04050005020304" pitchFamily="18" charset="0"/>
              </a:rPr>
              <a:t>Comparative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Evaluation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06B2DA1A-5BBA-F173-C8B2-3AEBBF1B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B2896D6D-19B5-CA50-4D81-986D5D2DF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89133584-5DB0-041E-88D5-C6141FB0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22F4C2-622B-7762-B838-6A4E398DF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82870"/>
              </p:ext>
            </p:extLst>
          </p:nvPr>
        </p:nvGraphicFramePr>
        <p:xfrm>
          <a:off x="8063907" y="3784574"/>
          <a:ext cx="3997462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810">
                  <a:extLst>
                    <a:ext uri="{9D8B030D-6E8A-4147-A177-3AD203B41FA5}">
                      <a16:colId xmlns:a16="http://schemas.microsoft.com/office/drawing/2014/main" val="1451158110"/>
                    </a:ext>
                  </a:extLst>
                </a:gridCol>
                <a:gridCol w="2469652">
                  <a:extLst>
                    <a:ext uri="{9D8B030D-6E8A-4147-A177-3AD203B41FA5}">
                      <a16:colId xmlns:a16="http://schemas.microsoft.com/office/drawing/2014/main" val="2936466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>
                          <a:latin typeface="Amasis MT Pro" panose="02040504050005020304" pitchFamily="18" charset="0"/>
                        </a:rPr>
                        <a:t>Ligand</a:t>
                      </a:r>
                      <a:endParaRPr lang="pt-BR" b="1" dirty="0">
                        <a:latin typeface="Amasis MT Pro" panose="020405040500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>
                          <a:latin typeface="Amasis MT Pro" panose="02040504050005020304" pitchFamily="18" charset="0"/>
                        </a:rPr>
                        <a:t>Vina</a:t>
                      </a:r>
                      <a:r>
                        <a:rPr lang="pt-BR" b="1" dirty="0">
                          <a:latin typeface="Amasis MT Pro" panose="02040504050005020304" pitchFamily="18" charset="0"/>
                        </a:rPr>
                        <a:t> score (kcal/mol)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04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masis MT Pro" panose="02040504050005020304" pitchFamily="18" charset="0"/>
                        </a:rPr>
                        <a:t>1YL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masis MT Pro" panose="02040504050005020304" pitchFamily="18" charset="0"/>
                        </a:rPr>
                        <a:t>-11.99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55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Amasis MT Pro" panose="02040504050005020304" pitchFamily="18" charset="0"/>
                        </a:rPr>
                        <a:t>Donepezil</a:t>
                      </a:r>
                      <a:r>
                        <a:rPr lang="pt-BR" dirty="0">
                          <a:latin typeface="Amasis MT Pro" panose="020405040500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masis MT Pro" panose="02040504050005020304" pitchFamily="18" charset="0"/>
                        </a:rPr>
                        <a:t>-9.50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11661"/>
                  </a:ext>
                </a:extLst>
              </a:tr>
            </a:tbl>
          </a:graphicData>
        </a:graphic>
      </p:graphicFrame>
      <p:pic>
        <p:nvPicPr>
          <p:cNvPr id="5" name="Imagem 4" descr="Uma imagem contendo colar  O conteúdo gerado por IA pode estar incorreto.">
            <a:extLst>
              <a:ext uri="{FF2B5EF4-FFF2-40B4-BE49-F238E27FC236}">
                <a16:creationId xmlns:a16="http://schemas.microsoft.com/office/drawing/2014/main" id="{59BE145A-BD51-D984-9B15-93DAF10AA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11316" r="18151" b="8629"/>
          <a:stretch>
            <a:fillRect/>
          </a:stretch>
        </p:blipFill>
        <p:spPr>
          <a:xfrm>
            <a:off x="245806" y="2259332"/>
            <a:ext cx="7752566" cy="4432244"/>
          </a:xfrm>
          <a:prstGeom prst="rect">
            <a:avLst/>
          </a:prstGeom>
        </p:spPr>
      </p:pic>
      <p:sp>
        <p:nvSpPr>
          <p:cNvPr id="99" name="NoteBox"/>
          <p:cNvSpPr txBox="1"/>
          <p:nvPr/>
        </p:nvSpPr>
        <p:spPr>
          <a:xfrm>
            <a:off x="8464841" y="5762835"/>
            <a:ext cx="270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F7F7F"/>
                </a:solidFill>
                <a:latin typeface="Amasis MT Pro" panose="02040504050005020304" pitchFamily="18" charset="0"/>
              </a:rPr>
              <a:t>Score ≠ biological efficacy</a:t>
            </a:r>
          </a:p>
        </p:txBody>
      </p:sp>
    </p:spTree>
    <p:extLst>
      <p:ext uri="{BB962C8B-B14F-4D97-AF65-F5344CB8AC3E}">
        <p14:creationId xmlns:p14="http://schemas.microsoft.com/office/powerpoint/2010/main" val="343736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003B1-B21E-6072-0AD3-EFEF0F42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, Mapa  O conteúdo gerado por IA pode estar incorreto.">
            <a:extLst>
              <a:ext uri="{FF2B5EF4-FFF2-40B4-BE49-F238E27FC236}">
                <a16:creationId xmlns:a16="http://schemas.microsoft.com/office/drawing/2014/main" id="{B1B004C1-AB20-3ADB-DCC7-9C10CC8A3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10627" r="10937" b="14976"/>
          <a:stretch>
            <a:fillRect/>
          </a:stretch>
        </p:blipFill>
        <p:spPr>
          <a:xfrm>
            <a:off x="2536328" y="3016400"/>
            <a:ext cx="3485172" cy="316453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D26D136-C207-0CF2-F62F-18E1C58410F7}"/>
              </a:ext>
            </a:extLst>
          </p:cNvPr>
          <p:cNvSpPr/>
          <p:nvPr/>
        </p:nvSpPr>
        <p:spPr>
          <a:xfrm>
            <a:off x="0" y="0"/>
            <a:ext cx="12192000" cy="1141857"/>
          </a:xfrm>
          <a:prstGeom prst="rect">
            <a:avLst/>
          </a:prstGeom>
          <a:solidFill>
            <a:srgbClr val="123964"/>
          </a:solidFill>
          <a:ln>
            <a:solidFill>
              <a:srgbClr val="1239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4A3F95-5C7E-AE60-EEF4-B7F0FC35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4" y="1405242"/>
            <a:ext cx="9992291" cy="854090"/>
          </a:xfrm>
        </p:spPr>
        <p:txBody>
          <a:bodyPr>
            <a:normAutofit/>
          </a:bodyPr>
          <a:lstStyle/>
          <a:p>
            <a:r>
              <a:rPr lang="pt-BR" sz="2500" dirty="0" err="1">
                <a:latin typeface="Amasis MT Pro Black" panose="02040A04050005020304" pitchFamily="18" charset="0"/>
              </a:rPr>
              <a:t>Comparative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Interaction</a:t>
            </a:r>
            <a:r>
              <a:rPr lang="pt-BR" sz="2500" dirty="0">
                <a:latin typeface="Amasis MT Pro Black" panose="02040A04050005020304" pitchFamily="18" charset="0"/>
              </a:rPr>
              <a:t> </a:t>
            </a:r>
            <a:r>
              <a:rPr lang="pt-BR" sz="2500" dirty="0" err="1">
                <a:latin typeface="Amasis MT Pro Black" panose="02040A04050005020304" pitchFamily="18" charset="0"/>
              </a:rPr>
              <a:t>Analysis</a:t>
            </a:r>
            <a:endParaRPr lang="pt-BR" sz="25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m 8" descr="Ícone  O conteúdo gerado por IA pode estar incorreto.">
            <a:extLst>
              <a:ext uri="{FF2B5EF4-FFF2-40B4-BE49-F238E27FC236}">
                <a16:creationId xmlns:a16="http://schemas.microsoft.com/office/drawing/2014/main" id="{BA9FBE94-D077-4B1D-4093-957AB5383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09213"/>
            <a:ext cx="3622485" cy="679506"/>
          </a:xfrm>
          <a:prstGeom prst="rect">
            <a:avLst/>
          </a:prstGeom>
        </p:spPr>
      </p:pic>
      <p:pic>
        <p:nvPicPr>
          <p:cNvPr id="18" name="Espaço Reservado para Conteúdo 17" descr="Logotipo  O conteúdo gerado por IA pode estar incorreto.">
            <a:extLst>
              <a:ext uri="{FF2B5EF4-FFF2-40B4-BE49-F238E27FC236}">
                <a16:creationId xmlns:a16="http://schemas.microsoft.com/office/drawing/2014/main" id="{B851E879-FBEA-1BC4-2AAF-E14081CE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67294"/>
            <a:ext cx="960133" cy="963344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8C92D41B-E00F-3FA8-E057-A69B2955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  <p:pic>
        <p:nvPicPr>
          <p:cNvPr id="7" name="Imagem 6" descr="Gráfico, Gráfico de radar  O conteúdo gerado por IA pode estar incorreto.">
            <a:extLst>
              <a:ext uri="{FF2B5EF4-FFF2-40B4-BE49-F238E27FC236}">
                <a16:creationId xmlns:a16="http://schemas.microsoft.com/office/drawing/2014/main" id="{9440643C-86D3-6D58-660E-9E9856908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4985" r="8029"/>
          <a:stretch>
            <a:fillRect/>
          </a:stretch>
        </p:blipFill>
        <p:spPr>
          <a:xfrm>
            <a:off x="130631" y="2901180"/>
            <a:ext cx="2858935" cy="3551822"/>
          </a:xfrm>
          <a:prstGeom prst="rect">
            <a:avLst/>
          </a:prstGeom>
        </p:spPr>
      </p:pic>
      <p:sp>
        <p:nvSpPr>
          <p:cNvPr id="3" name="NoteBox">
            <a:extLst>
              <a:ext uri="{FF2B5EF4-FFF2-40B4-BE49-F238E27FC236}">
                <a16:creationId xmlns:a16="http://schemas.microsoft.com/office/drawing/2014/main" id="{03E6BD5E-B42F-A485-207D-59D98B27DFA9}"/>
              </a:ext>
            </a:extLst>
          </p:cNvPr>
          <p:cNvSpPr txBox="1"/>
          <p:nvPr/>
        </p:nvSpPr>
        <p:spPr>
          <a:xfrm>
            <a:off x="487060" y="2418918"/>
            <a:ext cx="304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F7F7F"/>
                </a:solidFill>
                <a:latin typeface="Amasis MT Pro" panose="02040504050005020304" pitchFamily="18" charset="0"/>
              </a:rPr>
              <a:t>1YL (crystallographic ligand)</a:t>
            </a:r>
          </a:p>
        </p:txBody>
      </p:sp>
      <p:sp>
        <p:nvSpPr>
          <p:cNvPr id="4" name="NoteBox">
            <a:extLst>
              <a:ext uri="{FF2B5EF4-FFF2-40B4-BE49-F238E27FC236}">
                <a16:creationId xmlns:a16="http://schemas.microsoft.com/office/drawing/2014/main" id="{702E6922-AA08-B645-EAD0-2B52987C2343}"/>
              </a:ext>
            </a:extLst>
          </p:cNvPr>
          <p:cNvSpPr txBox="1"/>
          <p:nvPr/>
        </p:nvSpPr>
        <p:spPr>
          <a:xfrm>
            <a:off x="6222987" y="2418918"/>
            <a:ext cx="1214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F7F7F"/>
                </a:solidFill>
                <a:latin typeface="Amasis MT Pro" panose="02040504050005020304" pitchFamily="18" charset="0"/>
              </a:rPr>
              <a:t>Donepezil</a:t>
            </a:r>
          </a:p>
        </p:txBody>
      </p:sp>
      <p:pic>
        <p:nvPicPr>
          <p:cNvPr id="13" name="Imagem 12" descr="Diagrama  O conteúdo gerado por IA pode estar incorreto.">
            <a:extLst>
              <a:ext uri="{FF2B5EF4-FFF2-40B4-BE49-F238E27FC236}">
                <a16:creationId xmlns:a16="http://schemas.microsoft.com/office/drawing/2014/main" id="{5C2E493E-8F1D-175E-3669-21C34A0D0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7" y="3003486"/>
            <a:ext cx="3264393" cy="3347210"/>
          </a:xfrm>
          <a:prstGeom prst="rect">
            <a:avLst/>
          </a:prstGeom>
        </p:spPr>
      </p:pic>
      <p:pic>
        <p:nvPicPr>
          <p:cNvPr id="11" name="Imagem 10" descr="Diagrama, Esquemático  O conteúdo gerado por IA pode estar incorreto.">
            <a:extLst>
              <a:ext uri="{FF2B5EF4-FFF2-40B4-BE49-F238E27FC236}">
                <a16:creationId xmlns:a16="http://schemas.microsoft.com/office/drawing/2014/main" id="{4CA03B30-7DCA-68FB-D0AA-1D4B607BD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5525" r="6461" b="6564"/>
          <a:stretch>
            <a:fillRect/>
          </a:stretch>
        </p:blipFill>
        <p:spPr>
          <a:xfrm>
            <a:off x="9150706" y="3071009"/>
            <a:ext cx="3041294" cy="30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197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309</Words>
  <Application>Microsoft Office PowerPoint</Application>
  <PresentationFormat>Widescreen</PresentationFormat>
  <Paragraphs>81</Paragraphs>
  <Slides>12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Amasis MT Pro</vt:lpstr>
      <vt:lpstr>Amasis MT Pro Black</vt:lpstr>
      <vt:lpstr>Amasis MT Pro Medium</vt:lpstr>
      <vt:lpstr>Aptos</vt:lpstr>
      <vt:lpstr>Arial</vt:lpstr>
      <vt:lpstr>Neue Haas Grotesk Text Pro</vt:lpstr>
      <vt:lpstr>VanillaVTI</vt:lpstr>
      <vt:lpstr>Teaching Structure-Based Drug Discovery Through a Guided Molecular Docking Workflow </vt:lpstr>
      <vt:lpstr>The Guided Docking Module: A Concept-Driven Approach</vt:lpstr>
      <vt:lpstr>Structural Analysis (AChE - PDB: 4M0E)</vt:lpstr>
      <vt:lpstr>Docking Setup: Protein and Ligand Preparation</vt:lpstr>
      <vt:lpstr>Docking Setup: Grid Definition</vt:lpstr>
      <vt:lpstr>Docking Execution</vt:lpstr>
      <vt:lpstr>Protocol Validation Through Redocking</vt:lpstr>
      <vt:lpstr>Predictive Docking: Comparative Evaluation</vt:lpstr>
      <vt:lpstr>Comparative Interaction Analysis</vt:lpstr>
      <vt:lpstr>Critical Reflection and Methodological Considerations</vt:lpstr>
      <vt:lpstr>Implementation-Ready Teaching Package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Isabela Santos de Melo Wiermann</dc:creator>
  <cp:lastModifiedBy>Isabela Santos de Melo Wiermann</cp:lastModifiedBy>
  <cp:revision>1</cp:revision>
  <dcterms:created xsi:type="dcterms:W3CDTF">2026-02-27T21:12:14Z</dcterms:created>
  <dcterms:modified xsi:type="dcterms:W3CDTF">2026-04-16T13:19:05Z</dcterms:modified>
</cp:coreProperties>
</file>