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875340fa4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d875340fa4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875340fa4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d875340fa4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d875340fa4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d875340fa4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875340fa4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d875340fa4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d875340fa4_1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d875340fa4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d875340fa4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d875340fa4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d875340fa4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d875340fa4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875340fa4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d875340fa4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d875340fa4_1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d875340fa4_1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875340fa4_1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d875340fa4_1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d875340fa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d875340fa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d875340fa4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d875340fa4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875340fa4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875340fa4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875340fa4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d875340fa4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875340fa4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d875340fa4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d875340fa4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d875340fa4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87c070b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87c070b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87c070b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d87c070b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87c070b5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d87c070b5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775" y="65700"/>
            <a:ext cx="2293776" cy="129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8471" y="65700"/>
            <a:ext cx="1964103" cy="15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389" y="187400"/>
            <a:ext cx="3629112" cy="20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3799" y="3066388"/>
            <a:ext cx="2026974" cy="153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8400" y="2879926"/>
            <a:ext cx="3461074" cy="19958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0" y="937025"/>
            <a:ext cx="8520600" cy="21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Molecular Dynamics fundamentals and applications minicourse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757450" y="3510500"/>
            <a:ext cx="3629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chemeClr val="lt1"/>
                </a:highlight>
              </a:rPr>
              <a:t>Yury Polyachenko</a:t>
            </a:r>
            <a:endParaRPr b="1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675250" y="4681800"/>
            <a:ext cx="379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04.28.2026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6" y="2483075"/>
            <a:ext cx="2164470" cy="204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type="title"/>
          </p:nvPr>
        </p:nvSpPr>
        <p:spPr>
          <a:xfrm>
            <a:off x="311700" y="11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project structure</a:t>
            </a:r>
            <a:endParaRPr/>
          </a:p>
        </p:txBody>
      </p:sp>
      <p:sp>
        <p:nvSpPr>
          <p:cNvPr id="201" name="Google Shape;201;p22"/>
          <p:cNvSpPr txBox="1"/>
          <p:nvPr>
            <p:ph idx="1" type="body"/>
          </p:nvPr>
        </p:nvSpPr>
        <p:spPr>
          <a:xfrm>
            <a:off x="157200" y="1270100"/>
            <a:ext cx="89148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Initial presentations (before they decide to invest their time)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First 1-2 lectures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Further meetings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Proceed to more serious research (if that’s the plan)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title"/>
          </p:nvPr>
        </p:nvSpPr>
        <p:spPr>
          <a:xfrm>
            <a:off x="311700" y="267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Initial presentations (before they decide to invest their time)</a:t>
            </a:r>
            <a:endParaRPr sz="2420"/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92200"/>
            <a:ext cx="8839199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 txBox="1"/>
          <p:nvPr/>
        </p:nvSpPr>
        <p:spPr>
          <a:xfrm>
            <a:off x="0" y="47070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https://gradfutures.princeton.edu/forge-connections/rematch/effective-mentorship-skills-graduate-students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 txBox="1"/>
          <p:nvPr>
            <p:ph type="title"/>
          </p:nvPr>
        </p:nvSpPr>
        <p:spPr>
          <a:xfrm>
            <a:off x="311700" y="267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Initial presentations (before they decide to invest their time)</a:t>
            </a:r>
            <a:endParaRPr sz="2420"/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311700" y="961750"/>
            <a:ext cx="8520600" cy="40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Often presentation are made in small groups: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ask the group about their background and interests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Background is often more important than “interests”, </a:t>
            </a:r>
            <a:r>
              <a:rPr lang="en" sz="1400"/>
              <a:t>but use your judgement</a:t>
            </a:r>
            <a:endParaRPr sz="14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Choose which topics/applications to pitch based on their background: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i="1" lang="en" u="sng"/>
              <a:t>Math/AI</a:t>
            </a:r>
            <a:r>
              <a:rPr lang="en"/>
              <a:t>: conservation laws, 3-body problem, native symmetries in AI models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i="1" lang="en" u="sng"/>
              <a:t>CS/AI</a:t>
            </a:r>
            <a:r>
              <a:rPr lang="en"/>
              <a:t>: GPU programming, alpha-fold, periodic labs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i="1" lang="en" u="sng"/>
              <a:t>Physics</a:t>
            </a:r>
            <a:r>
              <a:rPr lang="en"/>
              <a:t>: non-ideal gas, real collisions, emergent properties like surface tension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i="1" lang="en" u="sng"/>
              <a:t>QM/Chem</a:t>
            </a:r>
            <a:r>
              <a:rPr lang="en"/>
              <a:t>: bond-breaking reactions, electron clouds and DFT analogies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i="1" lang="en" u="sng"/>
              <a:t>Biology</a:t>
            </a:r>
            <a:r>
              <a:rPr lang="en"/>
              <a:t>: MD protein models of springs, folding, coarse-grained examples, bacteria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311700" y="112100"/>
            <a:ext cx="8832300" cy="6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/>
              <a:t>First 1-2 lectures (describing the project)</a:t>
            </a:r>
            <a:endParaRPr sz="2420"/>
          </a:p>
        </p:txBody>
      </p:sp>
      <p:pic>
        <p:nvPicPr>
          <p:cNvPr id="220" name="Google Shape;2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725" y="661050"/>
            <a:ext cx="7336179" cy="412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 txBox="1"/>
          <p:nvPr/>
        </p:nvSpPr>
        <p:spPr>
          <a:xfrm>
            <a:off x="0" y="4790242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https://docs.google.com/document/d/1JTih8l5akEbNZtZ_yXat6Jgn8Qg1dwFWl5x03ULG-M0/edit?usp=sharing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311700" y="112100"/>
            <a:ext cx="88323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/>
              <a:t>First 1-2 lectures (describing the project)</a:t>
            </a:r>
            <a:endParaRPr sz="242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1. Explain why spending their time working through this project will help them</a:t>
            </a:r>
            <a:endParaRPr sz="2420"/>
          </a:p>
        </p:txBody>
      </p:sp>
      <p:sp>
        <p:nvSpPr>
          <p:cNvPr id="227" name="Google Shape;227;p26"/>
          <p:cNvSpPr txBox="1"/>
          <p:nvPr>
            <p:ph idx="1" type="body"/>
          </p:nvPr>
        </p:nvSpPr>
        <p:spPr>
          <a:xfrm>
            <a:off x="92475" y="943250"/>
            <a:ext cx="8924100" cy="40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To make sense of all the course-load (have a real system in mind for all subjects)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To enjoy the courses more, see the perspective, see ties between subjects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Why do this if open-source packages exist and AI can write using them?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Ability to “debug” physical outcomes, combine your knowledge and expectations about the system with the understanding of math and numerics.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To have more practical (hirable) skills right at graduation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Drug design (for bio/chem people, many small molecules to affect processes in your body)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arenR"/>
            </a:pPr>
            <a:r>
              <a:rPr lang="en"/>
              <a:t>Binding (does the small molecule bind?)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arenR"/>
            </a:pPr>
            <a:r>
              <a:rPr lang="en"/>
              <a:t>ADMET (how does the small molecule act before/after binding)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arenR"/>
            </a:pPr>
            <a:r>
              <a:rPr lang="en"/>
              <a:t>Synthesisability (can we make the small molecule?)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Material design (for physics people)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arenR"/>
            </a:pPr>
            <a:r>
              <a:rPr lang="en"/>
              <a:t>Phase-transition temperatures, pressures (what the material will be like in our conditions?)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arenR"/>
            </a:pPr>
            <a:r>
              <a:rPr lang="en"/>
              <a:t>Equation of state (how strong of a barrel do we need?)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arenR"/>
            </a:pPr>
            <a:r>
              <a:rPr lang="en"/>
              <a:t>Equilibration kinetics (how long should we wait for a glue to harden?)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Real companies like Schrodinger, Lam research, Pharma, bir tech ~Nvidia, Meta, Microsoft, 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>
            <p:ph type="title"/>
          </p:nvPr>
        </p:nvSpPr>
        <p:spPr>
          <a:xfrm>
            <a:off x="311700" y="112100"/>
            <a:ext cx="88323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/>
              <a:t>First 1-2 lectures (describing the project)</a:t>
            </a:r>
            <a:endParaRPr sz="242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2. Simulations as an approach when analytical models are not enough</a:t>
            </a:r>
            <a:endParaRPr sz="2420"/>
          </a:p>
        </p:txBody>
      </p:sp>
      <p:sp>
        <p:nvSpPr>
          <p:cNvPr id="233" name="Google Shape;233;p27"/>
          <p:cNvSpPr txBox="1"/>
          <p:nvPr>
            <p:ph idx="1" type="body"/>
          </p:nvPr>
        </p:nvSpPr>
        <p:spPr>
          <a:xfrm>
            <a:off x="311700" y="1152475"/>
            <a:ext cx="8520600" cy="3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Equation of state (for physics people)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Ideal gas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VdW gas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Need even better? → MD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Proteins (for bio people)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ligan binding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conformational changes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Chemical reactions (for chem people)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Proton transfer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CH2 + 2O2 -&gt; CO2 + 2H2O (cumbustion)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311700" y="112100"/>
            <a:ext cx="88323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/>
              <a:t>First 1-2 lectures (describing the project)</a:t>
            </a:r>
            <a:endParaRPr sz="242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3</a:t>
            </a:r>
            <a:r>
              <a:rPr lang="en" sz="1800"/>
              <a:t>. Physics of N interacting particles</a:t>
            </a:r>
            <a:endParaRPr sz="2420"/>
          </a:p>
        </p:txBody>
      </p:sp>
      <p:sp>
        <p:nvSpPr>
          <p:cNvPr id="239" name="Google Shape;239;p28"/>
          <p:cNvSpPr txBox="1"/>
          <p:nvPr>
            <p:ph idx="1" type="body"/>
          </p:nvPr>
        </p:nvSpPr>
        <p:spPr>
          <a:xfrm>
            <a:off x="311700" y="1152475"/>
            <a:ext cx="8520600" cy="38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Motivation for a classical MD level of approximation, and its applicability limitations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Physical assumptions to simplify from a general </a:t>
            </a:r>
            <a:r>
              <a:rPr i="1" lang="en"/>
              <a:t>U</a:t>
            </a:r>
            <a:r>
              <a:rPr lang="en"/>
              <a:t>(</a:t>
            </a:r>
            <a:r>
              <a:rPr i="1" lang="en"/>
              <a:t>r</a:t>
            </a:r>
            <a:r>
              <a:rPr baseline="-25000" lang="en"/>
              <a:t>1..n</a:t>
            </a:r>
            <a:r>
              <a:rPr lang="en"/>
              <a:t>) to Σ</a:t>
            </a:r>
            <a:r>
              <a:rPr baseline="-25000" lang="en"/>
              <a:t>pairs</a:t>
            </a:r>
            <a:r>
              <a:rPr lang="en"/>
              <a:t> { </a:t>
            </a:r>
            <a:r>
              <a:rPr i="1" lang="en"/>
              <a:t>u</a:t>
            </a:r>
            <a:r>
              <a:rPr lang="en"/>
              <a:t>(</a:t>
            </a:r>
            <a:r>
              <a:rPr i="1" lang="en"/>
              <a:t>r</a:t>
            </a:r>
            <a:r>
              <a:rPr baseline="-25000" lang="en"/>
              <a:t>ij</a:t>
            </a:r>
            <a:r>
              <a:rPr lang="en"/>
              <a:t>) }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Translational symmetry (as opposed to E-field)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No 3-body effects (as opposed to H</a:t>
            </a:r>
            <a:r>
              <a:rPr baseline="-25000" lang="en"/>
              <a:t>2</a:t>
            </a:r>
            <a:r>
              <a:rPr lang="en"/>
              <a:t>O)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1 type of particles (as opposed to big-small)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Rotational symmetry (as opposed to B-field + spin)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Going from a </a:t>
            </a:r>
            <a:r>
              <a:rPr i="1" lang="en"/>
              <a:t>U</a:t>
            </a:r>
            <a:r>
              <a:rPr lang="en"/>
              <a:t>(</a:t>
            </a:r>
            <a:r>
              <a:rPr i="1" lang="en"/>
              <a:t>r</a:t>
            </a:r>
            <a:r>
              <a:rPr baseline="-25000" lang="en"/>
              <a:t>1..n</a:t>
            </a:r>
            <a:r>
              <a:rPr lang="en"/>
              <a:t>)</a:t>
            </a:r>
            <a:r>
              <a:rPr lang="en"/>
              <a:t> to forces (gradient) and then to equation of motion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A note that the math results actually make sense - sum over all pair forces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>
            <p:ph type="title"/>
          </p:nvPr>
        </p:nvSpPr>
        <p:spPr>
          <a:xfrm>
            <a:off x="311700" y="112100"/>
            <a:ext cx="88323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/>
              <a:t>First 1-2 lectures (describing the project)</a:t>
            </a:r>
            <a:endParaRPr sz="242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4</a:t>
            </a:r>
            <a:r>
              <a:rPr lang="en" sz="1800"/>
              <a:t>. Math of solving Newton 2nd law (dynamical systems)</a:t>
            </a:r>
            <a:endParaRPr sz="2420"/>
          </a:p>
        </p:txBody>
      </p:sp>
      <p:sp>
        <p:nvSpPr>
          <p:cNvPr id="245" name="Google Shape;245;p29"/>
          <p:cNvSpPr txBox="1"/>
          <p:nvPr>
            <p:ph idx="1" type="body"/>
          </p:nvPr>
        </p:nvSpPr>
        <p:spPr>
          <a:xfrm>
            <a:off x="311700" y="943250"/>
            <a:ext cx="8520600" cy="41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Necessary parts of the problem: equation of motion + initial conditions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A ball at an angle near the ground (constant force example)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A rocket from Earth at an angle (space-dependent force)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Our “abstract” 3ND equation of motion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Generating the initial state physically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How to generate positions in a safe way?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How to reasonably generate velocities?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The simplest (Euler) numerical scheme to solve any kind of equation of motion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Ball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Rocket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A few example balls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/>
          <p:nvPr>
            <p:ph type="title"/>
          </p:nvPr>
        </p:nvSpPr>
        <p:spPr>
          <a:xfrm>
            <a:off x="311700" y="112100"/>
            <a:ext cx="88323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/>
              <a:t>First 1-2 lectures (describing the project)</a:t>
            </a:r>
            <a:endParaRPr sz="242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5</a:t>
            </a:r>
            <a:r>
              <a:rPr lang="en" sz="1800"/>
              <a:t>. Simulation-specific details</a:t>
            </a:r>
            <a:endParaRPr sz="2420"/>
          </a:p>
        </p:txBody>
      </p:sp>
      <p:sp>
        <p:nvSpPr>
          <p:cNvPr id="251" name="Google Shape;251;p30"/>
          <p:cNvSpPr txBox="1"/>
          <p:nvPr>
            <p:ph idx="1" type="body"/>
          </p:nvPr>
        </p:nvSpPr>
        <p:spPr>
          <a:xfrm>
            <a:off x="311700" y="1248050"/>
            <a:ext cx="8520600" cy="3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Natural units (on the SI vs LJ example)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SI: m, s, kg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We need 3 if we are not doing charges or other comre complex things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But these 3 don’t have to be m, s, kg; E.g. can be m, J, kg.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LJ: sgm, E, m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Boundary conditions and which to choose for which physical cases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Reflective walls (a neat example)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Repulsive walls (a real nano-box)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Periodic (~bulk)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arenR"/>
            </a:pPr>
            <a:r>
              <a:rPr lang="en"/>
              <a:t>Think about the closest image search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311700" y="112100"/>
            <a:ext cx="88323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/>
              <a:t>First 1-2 lectures (describing the project)</a:t>
            </a:r>
            <a:endParaRPr sz="242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/>
              <a:t>6</a:t>
            </a:r>
            <a:r>
              <a:rPr lang="en" sz="1800"/>
              <a:t>. Expectations</a:t>
            </a:r>
            <a:endParaRPr sz="2420"/>
          </a:p>
        </p:txBody>
      </p:sp>
      <p:sp>
        <p:nvSpPr>
          <p:cNvPr id="257" name="Google Shape;257;p31"/>
          <p:cNvSpPr txBox="1"/>
          <p:nvPr>
            <p:ph idx="1" type="body"/>
          </p:nvPr>
        </p:nvSpPr>
        <p:spPr>
          <a:xfrm>
            <a:off x="166450" y="1248050"/>
            <a:ext cx="8886900" cy="34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U</a:t>
            </a:r>
            <a:r>
              <a:rPr lang="en"/>
              <a:t>se the conditions N=100 particles, T=2.0 [LJ], ρ = 0.3 [LJ] (super-critical + dense for fast esuilibration)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Implement the initial state generation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Implement the force calculation and coordinate/velocity updating scheme (Euler by default, so they find energy non-conservation to realize it’s no default)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Using timestep dt = 0.001 [LJ], run for t</a:t>
            </a:r>
            <a:r>
              <a:rPr baseline="-25000" lang="en"/>
              <a:t>final</a:t>
            </a:r>
            <a:r>
              <a:rPr lang="en"/>
              <a:t> = 10 [LJ]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Make a movie in Ovito (https://www.ovito.org/)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Plot E</a:t>
            </a:r>
            <a:r>
              <a:rPr baseline="-25000" lang="en"/>
              <a:t>total</a:t>
            </a:r>
            <a:r>
              <a:rPr lang="en"/>
              <a:t>(t) (total energy = U+K) and P</a:t>
            </a:r>
            <a:r>
              <a:rPr baseline="-25000" lang="en"/>
              <a:t>total, xyz</a:t>
            </a:r>
            <a:r>
              <a:rPr lang="en"/>
              <a:t>(t) (total momentum). Both should fluctuate but be approximately conserved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20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reasons I do this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285350" y="836175"/>
            <a:ext cx="85206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 enjoy working with student who willingly give their “free” time to work on science questions we both find exciting - this definitely </a:t>
            </a:r>
            <a:r>
              <a:rPr b="1" lang="en"/>
              <a:t>gives me energy</a:t>
            </a:r>
            <a:endParaRPr b="1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350" y="2343150"/>
            <a:ext cx="860575" cy="8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278757" y="1509868"/>
            <a:ext cx="829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2)    </a:t>
            </a:r>
            <a:r>
              <a:rPr lang="en" sz="1800">
                <a:solidFill>
                  <a:schemeClr val="dk2"/>
                </a:solidFill>
              </a:rPr>
              <a:t>I was mentored myself, and it </a:t>
            </a:r>
            <a:r>
              <a:rPr b="1" lang="en" sz="1800">
                <a:solidFill>
                  <a:schemeClr val="dk2"/>
                </a:solidFill>
              </a:rPr>
              <a:t>helped</a:t>
            </a:r>
            <a:r>
              <a:rPr lang="en" sz="1800">
                <a:solidFill>
                  <a:schemeClr val="dk2"/>
                </a:solidFill>
              </a:rPr>
              <a:t> to </a:t>
            </a:r>
            <a:r>
              <a:rPr b="1" lang="en" sz="1800">
                <a:solidFill>
                  <a:schemeClr val="dk2"/>
                </a:solidFill>
              </a:rPr>
              <a:t>see why we were taught many  </a:t>
            </a:r>
            <a:r>
              <a:rPr b="1" lang="en" sz="1800">
                <a:solidFill>
                  <a:schemeClr val="lt1"/>
                </a:solidFill>
              </a:rPr>
              <a:t>____</a:t>
            </a:r>
            <a:r>
              <a:rPr b="1" lang="en" sz="1800">
                <a:solidFill>
                  <a:schemeClr val="dk2"/>
                </a:solidFill>
              </a:rPr>
              <a:t>things in courses</a:t>
            </a:r>
            <a:r>
              <a:rPr lang="en" sz="1800">
                <a:solidFill>
                  <a:schemeClr val="dk2"/>
                </a:solidFill>
              </a:rPr>
              <a:t> + give hopes all these </a:t>
            </a:r>
            <a:r>
              <a:rPr b="1" lang="en" sz="1800">
                <a:solidFill>
                  <a:schemeClr val="dk2"/>
                </a:solidFill>
              </a:rPr>
              <a:t>theory can be useful to people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925" y="2231188"/>
            <a:ext cx="934250" cy="9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000" y="3859987"/>
            <a:ext cx="890775" cy="8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8963" y="2330688"/>
            <a:ext cx="1019876" cy="10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2775" y="2345196"/>
            <a:ext cx="804571" cy="89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4"/>
          <p:cNvCxnSpPr/>
          <p:nvPr/>
        </p:nvCxnSpPr>
        <p:spPr>
          <a:xfrm flipH="1">
            <a:off x="1441463" y="3286975"/>
            <a:ext cx="72300" cy="57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6" name="Google Shape;76;p14"/>
          <p:cNvCxnSpPr/>
          <p:nvPr/>
        </p:nvCxnSpPr>
        <p:spPr>
          <a:xfrm rot="10800000">
            <a:off x="2278675" y="2687031"/>
            <a:ext cx="502500" cy="17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7" name="Google Shape;77;p14"/>
          <p:cNvCxnSpPr/>
          <p:nvPr/>
        </p:nvCxnSpPr>
        <p:spPr>
          <a:xfrm flipH="1">
            <a:off x="5928250" y="2906225"/>
            <a:ext cx="631200" cy="4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8" name="Google Shape;78;p14"/>
          <p:cNvCxnSpPr/>
          <p:nvPr/>
        </p:nvCxnSpPr>
        <p:spPr>
          <a:xfrm>
            <a:off x="3740725" y="2844125"/>
            <a:ext cx="1205100" cy="46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 txBox="1"/>
          <p:nvPr>
            <p:ph type="title"/>
          </p:nvPr>
        </p:nvSpPr>
        <p:spPr>
          <a:xfrm>
            <a:off x="311700" y="112100"/>
            <a:ext cx="8832300" cy="5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20"/>
              <a:t>Possible extensions</a:t>
            </a:r>
            <a:endParaRPr sz="2420"/>
          </a:p>
        </p:txBody>
      </p:sp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166450" y="693500"/>
            <a:ext cx="8886900" cy="42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Diffusion studies: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Ballistic regime vs dissusive regime, transition region: derivation from Langevin + verification in MD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Sutherland collision cross-section derivation and verification via MD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Different ways to choose R</a:t>
            </a:r>
            <a:r>
              <a:rPr baseline="-25000" lang="en"/>
              <a:t>cut</a:t>
            </a:r>
            <a:endParaRPr baseline="-25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Pressure calculation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Wall crossing counting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Virial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VdW equation of state verification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Equilibration studies: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Maxwellization timescale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Deviations from Maxwell at small N_particles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Numerical details: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Velocity Verlet vs Euler vs RK4: reasons for VV stability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arenR"/>
            </a:pPr>
            <a:r>
              <a:rPr lang="en"/>
              <a:t>Dynamical memory, sampling an NVE ensemble vs solving true dynamics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Developing a simple thermostat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20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reasons I do this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285350" y="836175"/>
            <a:ext cx="85206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 enjoy working with student who willingly give their “free” time to work on science questions we both find exciting - this definitely </a:t>
            </a:r>
            <a:r>
              <a:rPr b="1" lang="en"/>
              <a:t>gives me energy</a:t>
            </a:r>
            <a:endParaRPr b="1"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350" y="2343150"/>
            <a:ext cx="860575" cy="8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78757" y="1509868"/>
            <a:ext cx="829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2)    I was mentored myself, and it </a:t>
            </a:r>
            <a:r>
              <a:rPr b="1" lang="en" sz="1800">
                <a:solidFill>
                  <a:schemeClr val="dk2"/>
                </a:solidFill>
              </a:rPr>
              <a:t>helped</a:t>
            </a:r>
            <a:r>
              <a:rPr lang="en" sz="1800">
                <a:solidFill>
                  <a:schemeClr val="dk2"/>
                </a:solidFill>
              </a:rPr>
              <a:t> to </a:t>
            </a:r>
            <a:r>
              <a:rPr b="1" lang="en" sz="1800">
                <a:solidFill>
                  <a:schemeClr val="dk2"/>
                </a:solidFill>
              </a:rPr>
              <a:t>see why we were taught many  </a:t>
            </a:r>
            <a:r>
              <a:rPr b="1" lang="en" sz="1800">
                <a:solidFill>
                  <a:schemeClr val="lt1"/>
                </a:solidFill>
              </a:rPr>
              <a:t>____</a:t>
            </a:r>
            <a:r>
              <a:rPr b="1" lang="en" sz="1800">
                <a:solidFill>
                  <a:schemeClr val="dk2"/>
                </a:solidFill>
              </a:rPr>
              <a:t>things in courses</a:t>
            </a:r>
            <a:r>
              <a:rPr lang="en" sz="1800">
                <a:solidFill>
                  <a:schemeClr val="dk2"/>
                </a:solidFill>
              </a:rPr>
              <a:t> + give hopes all these </a:t>
            </a:r>
            <a:r>
              <a:rPr b="1" lang="en" sz="1800">
                <a:solidFill>
                  <a:schemeClr val="dk2"/>
                </a:solidFill>
              </a:rPr>
              <a:t>theory can be useful to people</a:t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925" y="2231188"/>
            <a:ext cx="934250" cy="9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000" y="3859987"/>
            <a:ext cx="890775" cy="8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8963" y="2330688"/>
            <a:ext cx="1019876" cy="10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2775" y="2345196"/>
            <a:ext cx="804571" cy="89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5"/>
          <p:cNvCxnSpPr/>
          <p:nvPr/>
        </p:nvCxnSpPr>
        <p:spPr>
          <a:xfrm flipH="1">
            <a:off x="1441463" y="3286975"/>
            <a:ext cx="72300" cy="57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2" name="Google Shape;92;p15"/>
          <p:cNvCxnSpPr/>
          <p:nvPr/>
        </p:nvCxnSpPr>
        <p:spPr>
          <a:xfrm rot="10800000">
            <a:off x="2278675" y="2687031"/>
            <a:ext cx="502500" cy="17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3" name="Google Shape;93;p15"/>
          <p:cNvCxnSpPr/>
          <p:nvPr/>
        </p:nvCxnSpPr>
        <p:spPr>
          <a:xfrm flipH="1">
            <a:off x="5928250" y="2906225"/>
            <a:ext cx="631200" cy="4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4" name="Google Shape;94;p15"/>
          <p:cNvCxnSpPr/>
          <p:nvPr/>
        </p:nvCxnSpPr>
        <p:spPr>
          <a:xfrm>
            <a:off x="3740725" y="2844125"/>
            <a:ext cx="1205100" cy="46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95" name="Google Shape;9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96925" y="3165454"/>
            <a:ext cx="2015645" cy="189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5"/>
          <p:cNvCxnSpPr/>
          <p:nvPr/>
        </p:nvCxnSpPr>
        <p:spPr>
          <a:xfrm flipH="1" rot="10800000">
            <a:off x="5578150" y="3260025"/>
            <a:ext cx="974700" cy="53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97" name="Google Shape;97;p15"/>
          <p:cNvCxnSpPr/>
          <p:nvPr/>
        </p:nvCxnSpPr>
        <p:spPr>
          <a:xfrm flipH="1" rot="10800000">
            <a:off x="5334500" y="3174500"/>
            <a:ext cx="85500" cy="34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98" name="Google Shape;98;p15"/>
          <p:cNvCxnSpPr/>
          <p:nvPr/>
        </p:nvCxnSpPr>
        <p:spPr>
          <a:xfrm>
            <a:off x="1561775" y="4282813"/>
            <a:ext cx="2073600" cy="37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99" name="Google Shape;99;p15"/>
          <p:cNvCxnSpPr/>
          <p:nvPr/>
        </p:nvCxnSpPr>
        <p:spPr>
          <a:xfrm>
            <a:off x="2146975" y="3312650"/>
            <a:ext cx="1428900" cy="639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00" name="Google Shape;100;p15"/>
          <p:cNvCxnSpPr/>
          <p:nvPr/>
        </p:nvCxnSpPr>
        <p:spPr>
          <a:xfrm>
            <a:off x="3635375" y="3174500"/>
            <a:ext cx="309600" cy="26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20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reasons I do this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285350" y="836175"/>
            <a:ext cx="85206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 enjoy working with student who willingly give their “free” time to work on science questions we both find exciting - this definitely </a:t>
            </a:r>
            <a:r>
              <a:rPr b="1" lang="en"/>
              <a:t>gives me energy</a:t>
            </a:r>
            <a:endParaRPr b="1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350" y="2343150"/>
            <a:ext cx="860575" cy="8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278757" y="1509868"/>
            <a:ext cx="829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2)    I was mentored myself, and it </a:t>
            </a:r>
            <a:r>
              <a:rPr b="1" lang="en" sz="1800">
                <a:solidFill>
                  <a:schemeClr val="dk2"/>
                </a:solidFill>
              </a:rPr>
              <a:t>helped</a:t>
            </a:r>
            <a:r>
              <a:rPr lang="en" sz="1800">
                <a:solidFill>
                  <a:schemeClr val="dk2"/>
                </a:solidFill>
              </a:rPr>
              <a:t> to </a:t>
            </a:r>
            <a:r>
              <a:rPr b="1" lang="en" sz="1800">
                <a:solidFill>
                  <a:schemeClr val="dk2"/>
                </a:solidFill>
              </a:rPr>
              <a:t>see why we were taught many  </a:t>
            </a:r>
            <a:r>
              <a:rPr b="1" lang="en" sz="1800">
                <a:solidFill>
                  <a:schemeClr val="lt1"/>
                </a:solidFill>
              </a:rPr>
              <a:t>____</a:t>
            </a:r>
            <a:r>
              <a:rPr b="1" lang="en" sz="1800">
                <a:solidFill>
                  <a:schemeClr val="dk2"/>
                </a:solidFill>
              </a:rPr>
              <a:t>things in courses</a:t>
            </a:r>
            <a:r>
              <a:rPr lang="en" sz="1800">
                <a:solidFill>
                  <a:schemeClr val="dk2"/>
                </a:solidFill>
              </a:rPr>
              <a:t> + give hopes all these </a:t>
            </a:r>
            <a:r>
              <a:rPr b="1" lang="en" sz="1800">
                <a:solidFill>
                  <a:schemeClr val="dk2"/>
                </a:solidFill>
              </a:rPr>
              <a:t>theory can be useful to people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5901" y="2818767"/>
            <a:ext cx="1036500" cy="162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5925" y="2231188"/>
            <a:ext cx="934250" cy="9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000" y="3859987"/>
            <a:ext cx="890775" cy="8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8963" y="2330688"/>
            <a:ext cx="1019876" cy="10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2775" y="2345196"/>
            <a:ext cx="804571" cy="89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6"/>
          <p:cNvCxnSpPr/>
          <p:nvPr/>
        </p:nvCxnSpPr>
        <p:spPr>
          <a:xfrm flipH="1">
            <a:off x="1441463" y="3286975"/>
            <a:ext cx="72300" cy="57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6"/>
          <p:cNvCxnSpPr/>
          <p:nvPr/>
        </p:nvCxnSpPr>
        <p:spPr>
          <a:xfrm rot="10800000">
            <a:off x="2278675" y="2687031"/>
            <a:ext cx="502500" cy="172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6"/>
          <p:cNvCxnSpPr/>
          <p:nvPr/>
        </p:nvCxnSpPr>
        <p:spPr>
          <a:xfrm flipH="1">
            <a:off x="5928250" y="2906225"/>
            <a:ext cx="631200" cy="4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6"/>
          <p:cNvCxnSpPr/>
          <p:nvPr/>
        </p:nvCxnSpPr>
        <p:spPr>
          <a:xfrm>
            <a:off x="3740725" y="2844125"/>
            <a:ext cx="1205100" cy="46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118" name="Google Shape;11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96925" y="3165454"/>
            <a:ext cx="2015645" cy="189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16"/>
          <p:cNvCxnSpPr/>
          <p:nvPr/>
        </p:nvCxnSpPr>
        <p:spPr>
          <a:xfrm flipH="1" rot="10800000">
            <a:off x="5578150" y="3260025"/>
            <a:ext cx="974700" cy="53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20" name="Google Shape;120;p16"/>
          <p:cNvCxnSpPr/>
          <p:nvPr/>
        </p:nvCxnSpPr>
        <p:spPr>
          <a:xfrm flipH="1" rot="10800000">
            <a:off x="5334500" y="3174500"/>
            <a:ext cx="85500" cy="34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21" name="Google Shape;121;p16"/>
          <p:cNvCxnSpPr/>
          <p:nvPr/>
        </p:nvCxnSpPr>
        <p:spPr>
          <a:xfrm>
            <a:off x="1561775" y="4282813"/>
            <a:ext cx="2073600" cy="37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2146975" y="3312650"/>
            <a:ext cx="1428900" cy="639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23" name="Google Shape;123;p16"/>
          <p:cNvCxnSpPr/>
          <p:nvPr/>
        </p:nvCxnSpPr>
        <p:spPr>
          <a:xfrm>
            <a:off x="3635375" y="3174500"/>
            <a:ext cx="309600" cy="26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24" name="Google Shape;124;p16"/>
          <p:cNvSpPr txBox="1"/>
          <p:nvPr/>
        </p:nvSpPr>
        <p:spPr>
          <a:xfrm>
            <a:off x="6809525" y="3298100"/>
            <a:ext cx="102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drugs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7362925" y="3670025"/>
            <a:ext cx="126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plastics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168350" y="4110350"/>
            <a:ext cx="126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batteries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6641100" y="4598025"/>
            <a:ext cx="231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chip manufacturing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28" name="Google Shape;128;p16"/>
          <p:cNvCxnSpPr/>
          <p:nvPr/>
        </p:nvCxnSpPr>
        <p:spPr>
          <a:xfrm flipH="1" rot="10800000">
            <a:off x="5753100" y="3695700"/>
            <a:ext cx="1036500" cy="34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9" name="Google Shape;129;p16"/>
          <p:cNvCxnSpPr/>
          <p:nvPr/>
        </p:nvCxnSpPr>
        <p:spPr>
          <a:xfrm flipH="1" rot="10800000">
            <a:off x="5806450" y="3962450"/>
            <a:ext cx="1333500" cy="175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0" name="Google Shape;130;p16"/>
          <p:cNvCxnSpPr/>
          <p:nvPr/>
        </p:nvCxnSpPr>
        <p:spPr>
          <a:xfrm>
            <a:off x="5836925" y="4259575"/>
            <a:ext cx="1181100" cy="53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5829300" y="4389125"/>
            <a:ext cx="861000" cy="24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311700" y="201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reasons I do this</a:t>
            </a:r>
            <a:endParaRPr/>
          </a:p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>
            <a:off x="285350" y="836175"/>
            <a:ext cx="85206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 enjoy working with student who willingly give their “free” time to work on science questions we both find exciting - this definitely </a:t>
            </a:r>
            <a:r>
              <a:rPr b="1" lang="en"/>
              <a:t>gives me energy</a:t>
            </a:r>
            <a:endParaRPr b="1"/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2350" y="2343150"/>
            <a:ext cx="860575" cy="8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278757" y="1509868"/>
            <a:ext cx="829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2)    I was mentored myself, and it </a:t>
            </a:r>
            <a:r>
              <a:rPr b="1" lang="en" sz="1800">
                <a:solidFill>
                  <a:schemeClr val="dk2"/>
                </a:solidFill>
              </a:rPr>
              <a:t>helped</a:t>
            </a:r>
            <a:r>
              <a:rPr lang="en" sz="1800">
                <a:solidFill>
                  <a:schemeClr val="dk2"/>
                </a:solidFill>
              </a:rPr>
              <a:t> to </a:t>
            </a:r>
            <a:r>
              <a:rPr b="1" lang="en" sz="1800">
                <a:solidFill>
                  <a:schemeClr val="dk2"/>
                </a:solidFill>
              </a:rPr>
              <a:t>see why we were taught many  </a:t>
            </a:r>
            <a:r>
              <a:rPr b="1" lang="en" sz="1800">
                <a:solidFill>
                  <a:schemeClr val="lt1"/>
                </a:solidFill>
              </a:rPr>
              <a:t>____</a:t>
            </a:r>
            <a:r>
              <a:rPr b="1" lang="en" sz="1800">
                <a:solidFill>
                  <a:schemeClr val="dk2"/>
                </a:solidFill>
              </a:rPr>
              <a:t>things in courses</a:t>
            </a:r>
            <a:r>
              <a:rPr lang="en" sz="1800">
                <a:solidFill>
                  <a:schemeClr val="dk2"/>
                </a:solidFill>
              </a:rPr>
              <a:t> + give hopes all these </a:t>
            </a:r>
            <a:r>
              <a:rPr b="1" lang="en" sz="1800">
                <a:solidFill>
                  <a:schemeClr val="dk2"/>
                </a:solidFill>
              </a:rPr>
              <a:t>theory can be useful to people</a:t>
            </a:r>
            <a:endParaRPr/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5925" y="2231188"/>
            <a:ext cx="934250" cy="9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000" y="3859987"/>
            <a:ext cx="890775" cy="8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8963" y="2330688"/>
            <a:ext cx="1019876" cy="10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2775" y="2345196"/>
            <a:ext cx="804571" cy="89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7"/>
          <p:cNvCxnSpPr/>
          <p:nvPr/>
        </p:nvCxnSpPr>
        <p:spPr>
          <a:xfrm flipH="1">
            <a:off x="1441463" y="3286975"/>
            <a:ext cx="72300" cy="573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7"/>
          <p:cNvCxnSpPr/>
          <p:nvPr/>
        </p:nvCxnSpPr>
        <p:spPr>
          <a:xfrm rot="10800000">
            <a:off x="2278675" y="2687031"/>
            <a:ext cx="502500" cy="172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17"/>
          <p:cNvCxnSpPr/>
          <p:nvPr/>
        </p:nvCxnSpPr>
        <p:spPr>
          <a:xfrm flipH="1">
            <a:off x="5928250" y="2906225"/>
            <a:ext cx="631200" cy="4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7"/>
          <p:cNvCxnSpPr/>
          <p:nvPr/>
        </p:nvCxnSpPr>
        <p:spPr>
          <a:xfrm>
            <a:off x="3740725" y="2844125"/>
            <a:ext cx="1205100" cy="4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8" name="Google Shape;14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96925" y="3165454"/>
            <a:ext cx="2015645" cy="189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p17"/>
          <p:cNvCxnSpPr/>
          <p:nvPr/>
        </p:nvCxnSpPr>
        <p:spPr>
          <a:xfrm flipH="1" rot="10800000">
            <a:off x="5578150" y="3260025"/>
            <a:ext cx="974700" cy="53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50" name="Google Shape;150;p17"/>
          <p:cNvCxnSpPr/>
          <p:nvPr/>
        </p:nvCxnSpPr>
        <p:spPr>
          <a:xfrm flipH="1" rot="10800000">
            <a:off x="5334500" y="3174500"/>
            <a:ext cx="85500" cy="34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51" name="Google Shape;151;p17"/>
          <p:cNvCxnSpPr/>
          <p:nvPr/>
        </p:nvCxnSpPr>
        <p:spPr>
          <a:xfrm>
            <a:off x="1561775" y="4282813"/>
            <a:ext cx="2073600" cy="37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52" name="Google Shape;152;p17"/>
          <p:cNvCxnSpPr/>
          <p:nvPr/>
        </p:nvCxnSpPr>
        <p:spPr>
          <a:xfrm>
            <a:off x="2146975" y="3312650"/>
            <a:ext cx="1428900" cy="639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pic>
        <p:nvPicPr>
          <p:cNvPr id="153" name="Google Shape;15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85901" y="2818767"/>
            <a:ext cx="1036500" cy="1626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17"/>
          <p:cNvCxnSpPr/>
          <p:nvPr/>
        </p:nvCxnSpPr>
        <p:spPr>
          <a:xfrm>
            <a:off x="3635375" y="3174500"/>
            <a:ext cx="309600" cy="263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55" name="Google Shape;155;p17"/>
          <p:cNvSpPr txBox="1"/>
          <p:nvPr/>
        </p:nvSpPr>
        <p:spPr>
          <a:xfrm>
            <a:off x="6809525" y="3298100"/>
            <a:ext cx="102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drugs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7362925" y="3670025"/>
            <a:ext cx="126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plastics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7168350" y="4110350"/>
            <a:ext cx="126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batteries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6641100" y="4598025"/>
            <a:ext cx="231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chip manufacturing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59" name="Google Shape;159;p17"/>
          <p:cNvCxnSpPr/>
          <p:nvPr/>
        </p:nvCxnSpPr>
        <p:spPr>
          <a:xfrm flipH="1" rot="10800000">
            <a:off x="5753100" y="3695700"/>
            <a:ext cx="1036500" cy="342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0" name="Google Shape;160;p17"/>
          <p:cNvCxnSpPr/>
          <p:nvPr/>
        </p:nvCxnSpPr>
        <p:spPr>
          <a:xfrm flipH="1" rot="10800000">
            <a:off x="5806450" y="3962450"/>
            <a:ext cx="1333500" cy="175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1" name="Google Shape;161;p17"/>
          <p:cNvCxnSpPr/>
          <p:nvPr/>
        </p:nvCxnSpPr>
        <p:spPr>
          <a:xfrm>
            <a:off x="5836925" y="4259575"/>
            <a:ext cx="1181100" cy="53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2" name="Google Shape;162;p17"/>
          <p:cNvCxnSpPr/>
          <p:nvPr/>
        </p:nvCxnSpPr>
        <p:spPr>
          <a:xfrm>
            <a:off x="5829300" y="4389125"/>
            <a:ext cx="861000" cy="24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311700" y="25925"/>
            <a:ext cx="8520600" cy="17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My solution: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freshmen (and any other enthusitsts) to molecular simulations, why it’s cool, why it’s useful, and how to do it.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148754" y="2623723"/>
            <a:ext cx="1796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79250" lIns="79250" spcFirstLastPara="1" rIns="79250" wrap="square" tIns="79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4">
                <a:solidFill>
                  <a:schemeClr val="dk1"/>
                </a:solidFill>
              </a:rPr>
              <a:t>2020/1 (4th)</a:t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9 interested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2 hired 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1 accepted to a summer LAMMPS workshop</a:t>
            </a:r>
            <a:endParaRPr sz="1560">
              <a:solidFill>
                <a:schemeClr val="dk2"/>
              </a:solidFill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1661632" y="2623723"/>
            <a:ext cx="1466400" cy="14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79250" lIns="79250" spcFirstLastPara="1" rIns="79250" wrap="square" tIns="79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4">
                <a:solidFill>
                  <a:schemeClr val="dk1"/>
                </a:solidFill>
              </a:rPr>
              <a:t>2021/2 (5th)</a:t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5 interested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1 hired</a:t>
            </a:r>
            <a:endParaRPr sz="1560">
              <a:solidFill>
                <a:schemeClr val="dk2"/>
              </a:solidFill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3107893" y="2617135"/>
            <a:ext cx="16182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250" lIns="79250" spcFirstLastPara="1" rIns="79250" wrap="square" tIns="79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4">
                <a:solidFill>
                  <a:schemeClr val="dk1"/>
                </a:solidFill>
              </a:rPr>
              <a:t>2022/3</a:t>
            </a:r>
            <a:r>
              <a:rPr lang="en" sz="1734">
                <a:solidFill>
                  <a:schemeClr val="dk1"/>
                </a:solidFill>
              </a:rPr>
              <a:t> (G1)</a:t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14</a:t>
            </a:r>
            <a:r>
              <a:rPr lang="en" sz="1560">
                <a:solidFill>
                  <a:schemeClr val="dk2"/>
                </a:solidFill>
              </a:rPr>
              <a:t> interested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60">
                <a:solidFill>
                  <a:schemeClr val="dk2"/>
                </a:solidFill>
              </a:rPr>
              <a:t>1 hired → 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60">
                <a:solidFill>
                  <a:schemeClr val="dk2"/>
                </a:solidFill>
              </a:rPr>
              <a:t>  2 co-papers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60">
                <a:solidFill>
                  <a:schemeClr val="dk2"/>
                </a:solidFill>
              </a:rPr>
              <a:t>  3 co-APS-talks</a:t>
            </a:r>
            <a:endParaRPr sz="1560">
              <a:solidFill>
                <a:schemeClr val="dk2"/>
              </a:solidFill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4587472" y="2603925"/>
            <a:ext cx="1618200" cy="16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250" lIns="79250" spcFirstLastPara="1" rIns="79250" wrap="square" tIns="79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4">
                <a:solidFill>
                  <a:schemeClr val="dk1"/>
                </a:solidFill>
              </a:rPr>
              <a:t>2023/4</a:t>
            </a:r>
            <a:r>
              <a:rPr lang="en" sz="1734">
                <a:solidFill>
                  <a:schemeClr val="dk1"/>
                </a:solidFill>
              </a:rPr>
              <a:t> (G2)</a:t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10 interested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1 hired → 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  2 co-APS-talks</a:t>
            </a:r>
            <a:endParaRPr sz="1560">
              <a:solidFill>
                <a:schemeClr val="dk2"/>
              </a:solidFill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6172730" y="2603925"/>
            <a:ext cx="1618200" cy="18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250" lIns="79250" spcFirstLastPara="1" rIns="79250" wrap="square" tIns="79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4">
                <a:solidFill>
                  <a:schemeClr val="dk1"/>
                </a:solidFill>
              </a:rPr>
              <a:t>2024/5 (G3)</a:t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9</a:t>
            </a:r>
            <a:r>
              <a:rPr lang="en" sz="1560">
                <a:solidFill>
                  <a:schemeClr val="dk2"/>
                </a:solidFill>
              </a:rPr>
              <a:t> interested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1 hired → 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  Junior thesis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  Senior thesis</a:t>
            </a:r>
            <a:endParaRPr sz="1560">
              <a:solidFill>
                <a:schemeClr val="dk2"/>
              </a:solidFill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7625883" y="2603925"/>
            <a:ext cx="1618200" cy="16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79250" lIns="79250" spcFirstLastPara="1" rIns="79250" wrap="square" tIns="7925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4">
                <a:solidFill>
                  <a:schemeClr val="dk1"/>
                </a:solidFill>
              </a:rPr>
              <a:t>2025/6 (G4)</a:t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4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11</a:t>
            </a:r>
            <a:r>
              <a:rPr lang="en" sz="1560">
                <a:solidFill>
                  <a:schemeClr val="dk2"/>
                </a:solidFill>
              </a:rPr>
              <a:t> interested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1 hired → </a:t>
            </a:r>
            <a:endParaRPr sz="156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60">
                <a:solidFill>
                  <a:schemeClr val="dk2"/>
                </a:solidFill>
              </a:rPr>
              <a:t>  …</a:t>
            </a:r>
            <a:endParaRPr sz="1560">
              <a:solidFill>
                <a:schemeClr val="dk2"/>
              </a:solidFill>
            </a:endParaRPr>
          </a:p>
        </p:txBody>
      </p:sp>
      <p:sp>
        <p:nvSpPr>
          <p:cNvPr id="174" name="Google Shape;174;p18"/>
          <p:cNvSpPr txBox="1"/>
          <p:nvPr>
            <p:ph type="title"/>
          </p:nvPr>
        </p:nvSpPr>
        <p:spPr>
          <a:xfrm>
            <a:off x="311700" y="1851764"/>
            <a:ext cx="8520600" cy="6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/>
              <a:t>My approach:</a:t>
            </a:r>
            <a:r>
              <a:rPr lang="en" sz="2500"/>
              <a:t> toy project to write MD from scratch, learn-by-doing</a:t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311700" y="11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project structure</a:t>
            </a:r>
            <a:endParaRPr/>
          </a:p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157200" y="1270100"/>
            <a:ext cx="89148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Initial presentations (before they decide to invest their time)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First 1-2 lectures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Further meetings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Proceed to more serious research (if that’s the plan)</a:t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138725" y="1905000"/>
            <a:ext cx="8803800" cy="3042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>
            <p:ph type="title"/>
          </p:nvPr>
        </p:nvSpPr>
        <p:spPr>
          <a:xfrm>
            <a:off x="311700" y="11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project structure</a:t>
            </a:r>
            <a:endParaRPr/>
          </a:p>
        </p:txBody>
      </p:sp>
      <p:sp>
        <p:nvSpPr>
          <p:cNvPr id="187" name="Google Shape;187;p20"/>
          <p:cNvSpPr txBox="1"/>
          <p:nvPr>
            <p:ph idx="1" type="body"/>
          </p:nvPr>
        </p:nvSpPr>
        <p:spPr>
          <a:xfrm>
            <a:off x="157200" y="1270100"/>
            <a:ext cx="89148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Initial presentations (before they decide to invest their time)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First 1-2 lectures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Further meetings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Proceed to more serious research (if that’s the plan)</a:t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138725" y="2785800"/>
            <a:ext cx="8803800" cy="216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311700" y="11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Toy project structure</a:t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157200" y="1270100"/>
            <a:ext cx="8914800" cy="31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Initial presentations (before they decide to invest their time)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First 1-2 lectures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Further meetings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Proceed to more serious research (if that’s the plan)</a:t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138725" y="3576075"/>
            <a:ext cx="8803800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